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43"/>
  </p:notesMasterIdLst>
  <p:handoutMasterIdLst>
    <p:handoutMasterId r:id="rId144"/>
  </p:handoutMasterIdLst>
  <p:sldIdLst>
    <p:sldId id="301" r:id="rId3"/>
    <p:sldId id="306" r:id="rId4"/>
    <p:sldId id="307" r:id="rId5"/>
    <p:sldId id="308" r:id="rId6"/>
    <p:sldId id="309" r:id="rId7"/>
    <p:sldId id="310" r:id="rId8"/>
    <p:sldId id="312" r:id="rId9"/>
    <p:sldId id="313" r:id="rId10"/>
    <p:sldId id="314" r:id="rId11"/>
    <p:sldId id="315" r:id="rId12"/>
    <p:sldId id="316" r:id="rId13"/>
    <p:sldId id="317" r:id="rId14"/>
    <p:sldId id="318" r:id="rId15"/>
    <p:sldId id="319" r:id="rId16"/>
    <p:sldId id="320" r:id="rId17"/>
    <p:sldId id="494" r:id="rId18"/>
    <p:sldId id="322" r:id="rId19"/>
    <p:sldId id="324" r:id="rId20"/>
    <p:sldId id="325" r:id="rId21"/>
    <p:sldId id="326" r:id="rId22"/>
    <p:sldId id="411" r:id="rId23"/>
    <p:sldId id="327" r:id="rId24"/>
    <p:sldId id="412" r:id="rId25"/>
    <p:sldId id="413" r:id="rId26"/>
    <p:sldId id="328" r:id="rId27"/>
    <p:sldId id="329" r:id="rId28"/>
    <p:sldId id="414" r:id="rId29"/>
    <p:sldId id="330" r:id="rId30"/>
    <p:sldId id="415" r:id="rId31"/>
    <p:sldId id="331" r:id="rId32"/>
    <p:sldId id="332" r:id="rId33"/>
    <p:sldId id="333" r:id="rId34"/>
    <p:sldId id="495" r:id="rId35"/>
    <p:sldId id="496" r:id="rId36"/>
    <p:sldId id="336" r:id="rId37"/>
    <p:sldId id="337" r:id="rId38"/>
    <p:sldId id="338" r:id="rId39"/>
    <p:sldId id="339" r:id="rId40"/>
    <p:sldId id="340" r:id="rId41"/>
    <p:sldId id="341" r:id="rId42"/>
    <p:sldId id="342" r:id="rId43"/>
    <p:sldId id="416" r:id="rId44"/>
    <p:sldId id="417" r:id="rId45"/>
    <p:sldId id="343" r:id="rId46"/>
    <p:sldId id="344" r:id="rId47"/>
    <p:sldId id="345" r:id="rId48"/>
    <p:sldId id="346" r:id="rId49"/>
    <p:sldId id="347" r:id="rId50"/>
    <p:sldId id="348" r:id="rId51"/>
    <p:sldId id="349" r:id="rId52"/>
    <p:sldId id="350" r:id="rId53"/>
    <p:sldId id="418" r:id="rId54"/>
    <p:sldId id="351" r:id="rId55"/>
    <p:sldId id="352" r:id="rId56"/>
    <p:sldId id="353" r:id="rId57"/>
    <p:sldId id="354" r:id="rId58"/>
    <p:sldId id="419" r:id="rId59"/>
    <p:sldId id="420" r:id="rId60"/>
    <p:sldId id="421" r:id="rId61"/>
    <p:sldId id="422" r:id="rId62"/>
    <p:sldId id="423" r:id="rId63"/>
    <p:sldId id="355" r:id="rId64"/>
    <p:sldId id="356" r:id="rId65"/>
    <p:sldId id="357" r:id="rId66"/>
    <p:sldId id="358" r:id="rId67"/>
    <p:sldId id="359" r:id="rId68"/>
    <p:sldId id="360" r:id="rId69"/>
    <p:sldId id="424" r:id="rId70"/>
    <p:sldId id="430" r:id="rId71"/>
    <p:sldId id="431" r:id="rId72"/>
    <p:sldId id="425" r:id="rId73"/>
    <p:sldId id="426" r:id="rId74"/>
    <p:sldId id="427" r:id="rId75"/>
    <p:sldId id="428" r:id="rId76"/>
    <p:sldId id="429" r:id="rId77"/>
    <p:sldId id="435" r:id="rId78"/>
    <p:sldId id="361" r:id="rId79"/>
    <p:sldId id="432" r:id="rId80"/>
    <p:sldId id="433" r:id="rId81"/>
    <p:sldId id="434" r:id="rId82"/>
    <p:sldId id="362" r:id="rId83"/>
    <p:sldId id="363" r:id="rId84"/>
    <p:sldId id="410" r:id="rId85"/>
    <p:sldId id="436" r:id="rId86"/>
    <p:sldId id="437" r:id="rId87"/>
    <p:sldId id="438" r:id="rId88"/>
    <p:sldId id="439" r:id="rId89"/>
    <p:sldId id="440" r:id="rId90"/>
    <p:sldId id="448" r:id="rId91"/>
    <p:sldId id="449" r:id="rId92"/>
    <p:sldId id="441" r:id="rId93"/>
    <p:sldId id="450" r:id="rId94"/>
    <p:sldId id="456" r:id="rId95"/>
    <p:sldId id="451" r:id="rId96"/>
    <p:sldId id="452" r:id="rId97"/>
    <p:sldId id="457" r:id="rId98"/>
    <p:sldId id="453" r:id="rId99"/>
    <p:sldId id="458" r:id="rId100"/>
    <p:sldId id="454" r:id="rId101"/>
    <p:sldId id="459" r:id="rId102"/>
    <p:sldId id="460" r:id="rId103"/>
    <p:sldId id="461" r:id="rId104"/>
    <p:sldId id="455" r:id="rId105"/>
    <p:sldId id="442" r:id="rId106"/>
    <p:sldId id="443" r:id="rId107"/>
    <p:sldId id="444" r:id="rId108"/>
    <p:sldId id="445" r:id="rId109"/>
    <p:sldId id="446" r:id="rId110"/>
    <p:sldId id="447" r:id="rId111"/>
    <p:sldId id="462" r:id="rId112"/>
    <p:sldId id="463" r:id="rId113"/>
    <p:sldId id="464" r:id="rId114"/>
    <p:sldId id="465" r:id="rId115"/>
    <p:sldId id="466" r:id="rId116"/>
    <p:sldId id="467" r:id="rId117"/>
    <p:sldId id="468" r:id="rId118"/>
    <p:sldId id="469" r:id="rId119"/>
    <p:sldId id="470" r:id="rId120"/>
    <p:sldId id="471" r:id="rId121"/>
    <p:sldId id="472" r:id="rId122"/>
    <p:sldId id="473" r:id="rId123"/>
    <p:sldId id="474" r:id="rId124"/>
    <p:sldId id="475" r:id="rId125"/>
    <p:sldId id="476" r:id="rId126"/>
    <p:sldId id="477" r:id="rId127"/>
    <p:sldId id="478" r:id="rId128"/>
    <p:sldId id="479" r:id="rId129"/>
    <p:sldId id="480" r:id="rId130"/>
    <p:sldId id="481" r:id="rId131"/>
    <p:sldId id="482" r:id="rId132"/>
    <p:sldId id="483" r:id="rId133"/>
    <p:sldId id="484" r:id="rId134"/>
    <p:sldId id="493" r:id="rId135"/>
    <p:sldId id="485" r:id="rId136"/>
    <p:sldId id="486" r:id="rId137"/>
    <p:sldId id="487" r:id="rId138"/>
    <p:sldId id="488" r:id="rId139"/>
    <p:sldId id="489" r:id="rId140"/>
    <p:sldId id="490" r:id="rId141"/>
    <p:sldId id="305" r:id="rId14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20" autoAdjust="0"/>
    <p:restoredTop sz="91120" autoAdjust="0"/>
  </p:normalViewPr>
  <p:slideViewPr>
    <p:cSldViewPr snapToGrid="0" snapToObjects="1">
      <p:cViewPr varScale="1">
        <p:scale>
          <a:sx n="63" d="100"/>
          <a:sy n="63" d="100"/>
        </p:scale>
        <p:origin x="1248" y="66"/>
      </p:cViewPr>
      <p:guideLst>
        <p:guide orient="horz" pos="2160"/>
        <p:guide pos="2880"/>
      </p:guideLst>
    </p:cSldViewPr>
  </p:slideViewPr>
  <p:outlineViewPr>
    <p:cViewPr>
      <p:scale>
        <a:sx n="33" d="100"/>
        <a:sy n="33" d="100"/>
      </p:scale>
      <p:origin x="0" y="-2655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tableStyles" Target="tableStyles.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notesMaster" Target="notesMasters/notesMaster1.xml"/><Relationship Id="rId14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handoutMaster" Target="handoutMasters/handoutMaster1.xml"/><Relationship Id="rId90"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4/17/2018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8429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26230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4/17/2018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30502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4/17/2018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54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013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144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04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778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927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375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768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523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605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69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55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74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66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20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01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1115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7">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6.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0.xml"/><Relationship Id="rId1" Type="http://schemas.openxmlformats.org/officeDocument/2006/relationships/vmlDrawing" Target="../drawings/vmlDrawing2.vml"/><Relationship Id="rId4" Type="http://schemas.openxmlformats.org/officeDocument/2006/relationships/image" Target="../media/image19.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1.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22.png"/><Relationship Id="rId4" Type="http://schemas.openxmlformats.org/officeDocument/2006/relationships/image" Target="../media/image20.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0.xml"/><Relationship Id="rId1" Type="http://schemas.openxmlformats.org/officeDocument/2006/relationships/vmlDrawing" Target="../drawings/vmlDrawing4.vml"/><Relationship Id="rId4" Type="http://schemas.openxmlformats.org/officeDocument/2006/relationships/image" Target="../media/image24.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0.xml"/><Relationship Id="rId1" Type="http://schemas.openxmlformats.org/officeDocument/2006/relationships/vmlDrawing" Target="../drawings/vmlDrawing5.vml"/><Relationship Id="rId4" Type="http://schemas.openxmlformats.org/officeDocument/2006/relationships/image" Target="../media/image27.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0.xml"/><Relationship Id="rId1" Type="http://schemas.openxmlformats.org/officeDocument/2006/relationships/vmlDrawing" Target="../drawings/vmlDrawing6.vml"/><Relationship Id="rId4" Type="http://schemas.openxmlformats.org/officeDocument/2006/relationships/image" Target="../media/image28.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423"/>
            <a:ext cx="8363663" cy="942817"/>
          </a:xfrm>
        </p:spPr>
        <p:txBody>
          <a:bodyPr anchor="ctr"/>
          <a:lstStyle/>
          <a:p>
            <a:r>
              <a:rPr lang="en-US" dirty="0" smtClean="0"/>
              <a:t>C++ How to Program: Introducing the New C++14 Standard</a:t>
            </a:r>
            <a:endParaRPr lang="en-US" dirty="0"/>
          </a:p>
        </p:txBody>
      </p:sp>
      <p:sp>
        <p:nvSpPr>
          <p:cNvPr id="3" name="Text Placeholder 2"/>
          <p:cNvSpPr>
            <a:spLocks noGrp="1"/>
          </p:cNvSpPr>
          <p:nvPr>
            <p:ph type="body" idx="1"/>
          </p:nvPr>
        </p:nvSpPr>
        <p:spPr>
          <a:xfrm>
            <a:off x="457200" y="1249680"/>
            <a:ext cx="8302702" cy="351972"/>
          </a:xfrm>
        </p:spPr>
        <p:txBody>
          <a:bodyPr/>
          <a:lstStyle/>
          <a:p>
            <a:r>
              <a:rPr lang="en-IN" dirty="0" smtClean="0">
                <a:latin typeface="+mn-lt"/>
              </a:rPr>
              <a:t>Tenth </a:t>
            </a:r>
            <a:r>
              <a:rPr lang="en-IN" dirty="0">
                <a:latin typeface="+mn-lt"/>
              </a:rPr>
              <a:t>Edition</a:t>
            </a: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5</a:t>
            </a:r>
            <a:endParaRPr lang="en-US" b="1" dirty="0">
              <a:latin typeface="+mn-lt"/>
            </a:endParaRPr>
          </a:p>
        </p:txBody>
      </p:sp>
      <p:sp>
        <p:nvSpPr>
          <p:cNvPr id="5" name="Text Placeholder 4"/>
          <p:cNvSpPr>
            <a:spLocks noGrp="1"/>
          </p:cNvSpPr>
          <p:nvPr>
            <p:ph type="body" idx="3"/>
          </p:nvPr>
        </p:nvSpPr>
        <p:spPr>
          <a:xfrm>
            <a:off x="4876800" y="3114461"/>
            <a:ext cx="3657600" cy="1235866"/>
          </a:xfrm>
        </p:spPr>
        <p:txBody>
          <a:bodyPr/>
          <a:lstStyle/>
          <a:p>
            <a:pPr algn="ctr"/>
            <a:r>
              <a:rPr lang="en-US" dirty="0">
                <a:solidFill>
                  <a:schemeClr val="tx1"/>
                </a:solidFill>
                <a:latin typeface="+mn-lt"/>
              </a:rPr>
              <a:t>Control Statements: Part 2; Logical Operators</a:t>
            </a:r>
            <a:endParaRPr lang="en-US" dirty="0">
              <a:solidFill>
                <a:schemeClr val="tx1"/>
              </a:solidFill>
              <a:latin typeface="+mn-lt"/>
              <a:cs typeface="Arial" panose="020B0604020202020204" pitchFamily="34" charset="0"/>
            </a:endParaRPr>
          </a:p>
        </p:txBody>
      </p:sp>
      <p:pic>
        <p:nvPicPr>
          <p:cNvPr id="7" name="Picture 6" descr="Front Cover: C++ How to Program: Introducing the New C++14 Standard Tenth Edition by Paul Deitel and Harvey Deitel."/>
          <p:cNvPicPr>
            <a:picLocks noChangeAspect="1"/>
          </p:cNvPicPr>
          <p:nvPr/>
        </p:nvPicPr>
        <p:blipFill rotWithShape="1">
          <a:blip r:embed="rId3">
            <a:extLst>
              <a:ext uri="{28A0092B-C50C-407E-A947-70E740481C1C}">
                <a14:useLocalDpi xmlns:a14="http://schemas.microsoft.com/office/drawing/2010/main" val="0"/>
              </a:ext>
            </a:extLst>
          </a:blip>
          <a:srcRect t="2355"/>
          <a:stretch/>
        </p:blipFill>
        <p:spPr>
          <a:xfrm>
            <a:off x="661061" y="1894114"/>
            <a:ext cx="3402279" cy="4409132"/>
          </a:xfrm>
          <a:prstGeom prst="rect">
            <a:avLst/>
          </a:prstGeom>
          <a:ln w="9525">
            <a:solidFill>
              <a:schemeClr val="tx1"/>
            </a:solidFill>
          </a:ln>
        </p:spPr>
      </p:pic>
      <p:sp>
        <p:nvSpPr>
          <p:cNvPr id="9" name="Text Placeholder 5"/>
          <p:cNvSpPr>
            <a:spLocks noGrp="1"/>
          </p:cNvSpPr>
          <p:nvPr>
            <p:ph type="body" idx="13"/>
          </p:nvPr>
        </p:nvSpPr>
        <p:spPr>
          <a:xfrm>
            <a:off x="2654708" y="6449931"/>
            <a:ext cx="6105194" cy="245837"/>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2017, 2014, 2012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5.2 </a:t>
            </a:r>
            <a:r>
              <a:rPr lang="en-US" dirty="0" smtClean="0">
                <a:solidFill>
                  <a:schemeClr val="tx2"/>
                </a:solidFill>
                <a:latin typeface="Times New Roman" panose="02020603050405020304" pitchFamily="18" charset="0"/>
                <a:cs typeface="Times New Roman" panose="02020603050405020304" pitchFamily="18" charset="0"/>
              </a:rPr>
              <a:t>Essentials </a:t>
            </a:r>
            <a:r>
              <a:rPr lang="en-US" dirty="0">
                <a:solidFill>
                  <a:schemeClr val="tx2"/>
                </a:solidFill>
                <a:latin typeface="Times New Roman" panose="02020603050405020304" pitchFamily="18" charset="0"/>
                <a:cs typeface="Times New Roman" panose="02020603050405020304" pitchFamily="18" charset="0"/>
              </a:rPr>
              <a:t>of Counter-Controlled Iteration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2)</a:t>
            </a:r>
            <a:endParaRPr lang="en-US" dirty="0"/>
          </a:p>
        </p:txBody>
      </p:sp>
      <p:sp>
        <p:nvSpPr>
          <p:cNvPr id="3" name="Text Placeholder 2"/>
          <p:cNvSpPr>
            <a:spLocks noGrp="1"/>
          </p:cNvSpPr>
          <p:nvPr>
            <p:ph type="body" idx="1"/>
          </p:nvPr>
        </p:nvSpPr>
        <p:spPr>
          <a:xfrm>
            <a:off x="457200" y="1600201"/>
            <a:ext cx="8229600" cy="3413760"/>
          </a:xfrm>
        </p:spPr>
        <p:txBody>
          <a:bodyPr/>
          <a:lstStyle/>
          <a:p>
            <a:pPr eaLnBrk="1" hangingPunct="1"/>
            <a:r>
              <a:rPr lang="en-US" altLang="en-US" sz="2400" dirty="0">
                <a:solidFill>
                  <a:srgbClr val="000000"/>
                </a:solidFill>
                <a:latin typeface="+mn-lt"/>
              </a:rPr>
              <a:t>The program in </a:t>
            </a:r>
            <a:r>
              <a:rPr lang="en-US" altLang="en-US" sz="2400" dirty="0" smtClean="0">
                <a:solidFill>
                  <a:srgbClr val="000000"/>
                </a:solidFill>
                <a:latin typeface="+mn-lt"/>
              </a:rPr>
              <a:t>Figure 5.1 </a:t>
            </a:r>
            <a:r>
              <a:rPr lang="en-US" altLang="en-US" sz="2400" dirty="0">
                <a:solidFill>
                  <a:srgbClr val="000000"/>
                </a:solidFill>
                <a:latin typeface="+mn-lt"/>
              </a:rPr>
              <a:t>prints the numbers from 1 to 10. The declaration in line 8 </a:t>
            </a:r>
            <a:r>
              <a:rPr lang="en-US" altLang="en-US" sz="2400" b="1" dirty="0">
                <a:solidFill>
                  <a:srgbClr val="000000"/>
                </a:solidFill>
                <a:latin typeface="+mn-lt"/>
              </a:rPr>
              <a:t>names</a:t>
            </a:r>
            <a:r>
              <a:rPr lang="en-US" altLang="en-US" sz="2400" dirty="0">
                <a:solidFill>
                  <a:srgbClr val="000000"/>
                </a:solidFill>
                <a:latin typeface="+mn-lt"/>
              </a:rPr>
              <a:t> the control variable (</a:t>
            </a:r>
            <a:r>
              <a:rPr lang="en-US" altLang="en-US" sz="2400" dirty="0">
                <a:solidFill>
                  <a:srgbClr val="000000"/>
                </a:solidFill>
                <a:latin typeface="Consolas" panose="020B0609020204030204" pitchFamily="49" charset="0"/>
              </a:rPr>
              <a:t>counter</a:t>
            </a:r>
            <a:r>
              <a:rPr lang="en-US" altLang="en-US" sz="2400" dirty="0">
                <a:solidFill>
                  <a:srgbClr val="000000"/>
                </a:solidFill>
                <a:latin typeface="+mn-lt"/>
              </a:rPr>
              <a:t>), declares it to be an </a:t>
            </a:r>
            <a:r>
              <a:rPr lang="en-US" altLang="en-US" sz="2400" dirty="0">
                <a:solidFill>
                  <a:srgbClr val="000000"/>
                </a:solidFill>
                <a:latin typeface="Consolas" panose="020B0609020204030204" pitchFamily="49" charset="0"/>
              </a:rPr>
              <a:t>unsigned</a:t>
            </a:r>
            <a:r>
              <a:rPr lang="en-US" altLang="en-US" sz="2400" dirty="0">
                <a:solidFill>
                  <a:srgbClr val="000000"/>
                </a:solidFill>
                <a:latin typeface="+mn-lt"/>
              </a:rPr>
              <a:t> </a:t>
            </a:r>
            <a:r>
              <a:rPr lang="en-US" altLang="en-US" sz="2400" dirty="0">
                <a:solidFill>
                  <a:srgbClr val="000000"/>
                </a:solidFill>
                <a:latin typeface="Consolas" panose="020B0609020204030204" pitchFamily="49" charset="0"/>
              </a:rPr>
              <a:t>int</a:t>
            </a:r>
            <a:r>
              <a:rPr lang="en-US" altLang="en-US" sz="2400" dirty="0">
                <a:solidFill>
                  <a:srgbClr val="000000"/>
                </a:solidFill>
                <a:latin typeface="+mn-lt"/>
              </a:rPr>
              <a:t>, reserves space for it in memory and sets it to an </a:t>
            </a:r>
            <a:r>
              <a:rPr lang="en-US" altLang="en-US" sz="2400" b="1" dirty="0">
                <a:solidFill>
                  <a:srgbClr val="000000"/>
                </a:solidFill>
                <a:latin typeface="+mn-lt"/>
              </a:rPr>
              <a:t>initial value</a:t>
            </a:r>
            <a:r>
              <a:rPr lang="en-US" altLang="en-US" sz="2400" dirty="0">
                <a:solidFill>
                  <a:srgbClr val="000000"/>
                </a:solidFill>
                <a:latin typeface="+mn-lt"/>
              </a:rPr>
              <a:t> of </a:t>
            </a:r>
            <a:r>
              <a:rPr lang="en-US" altLang="en-US" sz="2400" dirty="0">
                <a:solidFill>
                  <a:srgbClr val="000000"/>
                </a:solidFill>
                <a:latin typeface="Consolas" panose="020B0609020204030204" pitchFamily="49" charset="0"/>
              </a:rPr>
              <a:t>1</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Declarations that require initialization are </a:t>
            </a:r>
            <a:r>
              <a:rPr lang="en-US" altLang="en-US" sz="2400" b="1" dirty="0" smtClean="0">
                <a:solidFill>
                  <a:srgbClr val="000000"/>
                </a:solidFill>
                <a:latin typeface="+mn-lt"/>
              </a:rPr>
              <a:t>executable </a:t>
            </a:r>
            <a:r>
              <a:rPr lang="en-US" altLang="en-US" sz="2400" dirty="0" smtClean="0">
                <a:solidFill>
                  <a:srgbClr val="000000"/>
                </a:solidFill>
                <a:latin typeface="+mn-lt"/>
              </a:rPr>
              <a:t>statements.</a:t>
            </a:r>
            <a:endParaRPr lang="en-US" altLang="en-US" sz="2400" dirty="0">
              <a:solidFill>
                <a:srgbClr val="000000"/>
              </a:solidFill>
              <a:latin typeface="+mn-lt"/>
            </a:endParaRPr>
          </a:p>
          <a:p>
            <a:pPr eaLnBrk="1" hangingPunct="1"/>
            <a:r>
              <a:rPr lang="en-US" altLang="en-US" sz="2400" dirty="0">
                <a:solidFill>
                  <a:srgbClr val="000000"/>
                </a:solidFill>
                <a:latin typeface="+mn-lt"/>
              </a:rPr>
              <a:t>In C++, it’s more precise to call a declaration that also reserves memory a </a:t>
            </a:r>
            <a:r>
              <a:rPr lang="en-US" altLang="en-US" sz="2400" b="1" dirty="0">
                <a:solidFill>
                  <a:schemeClr val="tx1"/>
                </a:solidFill>
                <a:latin typeface="+mn-lt"/>
              </a:rPr>
              <a:t>definition</a:t>
            </a:r>
            <a:r>
              <a:rPr lang="en-US" altLang="en-US" sz="2400" b="1" dirty="0" smtClean="0">
                <a:solidFill>
                  <a:schemeClr val="tx1"/>
                </a:solidFill>
                <a:latin typeface="+mn-lt"/>
              </a:rPr>
              <a:t>.</a:t>
            </a:r>
            <a:endParaRPr lang="en-US" altLang="en-US" sz="2400" b="1" dirty="0">
              <a:solidFill>
                <a:schemeClr val="tx1"/>
              </a:solidFill>
              <a:latin typeface="+mn-lt"/>
            </a:endParaRPr>
          </a:p>
        </p:txBody>
      </p:sp>
    </p:spTree>
    <p:extLst>
      <p:ext uri="{BB962C8B-B14F-4D97-AF65-F5344CB8AC3E}">
        <p14:creationId xmlns:p14="http://schemas.microsoft.com/office/powerpoint/2010/main" val="199491113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000" dirty="0"/>
              <a:t>Figure </a:t>
            </a:r>
            <a:r>
              <a:rPr lang="en-US" sz="3000" dirty="0" smtClean="0"/>
              <a:t>5.12 </a:t>
            </a:r>
            <a:r>
              <a:rPr lang="en-US" sz="3000" dirty="0">
                <a:latin typeface="Consolas" panose="020B0609020204030204" pitchFamily="49" charset="0"/>
              </a:rPr>
              <a:t>Switch</a:t>
            </a:r>
            <a:r>
              <a:rPr lang="en-US" sz="3000" dirty="0"/>
              <a:t> Multiple-Selection Statement </a:t>
            </a:r>
            <a:r>
              <a:rPr lang="en-US" sz="3000" dirty="0" smtClean="0"/>
              <a:t>U</a:t>
            </a:r>
            <a:r>
              <a:rPr lang="en-US" sz="100" dirty="0" smtClean="0"/>
              <a:t> </a:t>
            </a:r>
            <a:r>
              <a:rPr lang="en-US" sz="3000" dirty="0" smtClean="0"/>
              <a:t>M</a:t>
            </a:r>
            <a:r>
              <a:rPr lang="en-US" sz="100" dirty="0" smtClean="0"/>
              <a:t> </a:t>
            </a:r>
            <a:r>
              <a:rPr lang="en-US" sz="3000" dirty="0" smtClean="0"/>
              <a:t>L </a:t>
            </a:r>
            <a:r>
              <a:rPr lang="en-US" sz="3000" dirty="0"/>
              <a:t>Activity Diagram with </a:t>
            </a:r>
            <a:r>
              <a:rPr lang="en-US" sz="3000" dirty="0">
                <a:latin typeface="Consolas" panose="020B0609020204030204" pitchFamily="49" charset="0"/>
              </a:rPr>
              <a:t>Break</a:t>
            </a:r>
            <a:r>
              <a:rPr lang="en-US" sz="3000" dirty="0"/>
              <a:t> Statements</a:t>
            </a:r>
          </a:p>
        </p:txBody>
      </p:sp>
      <p:pic>
        <p:nvPicPr>
          <p:cNvPr id="4" name="Picture 3" descr="A flowchart of a multiple selection switch statement. Start sequence and check for three conditions, case a, case b, and case c. If the conditions are false, proceeds to the next condition and finally end sequence. If the conditions are true, continue to perform the corresponding actions for case a, b, and c. Then perform break statement, merge and end sequ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517" y="1541312"/>
            <a:ext cx="6556966" cy="4720256"/>
          </a:xfrm>
          <a:prstGeom prst="rect">
            <a:avLst/>
          </a:prstGeom>
        </p:spPr>
      </p:pic>
    </p:spTree>
    <p:extLst>
      <p:ext uri="{BB962C8B-B14F-4D97-AF65-F5344CB8AC3E}">
        <p14:creationId xmlns:p14="http://schemas.microsoft.com/office/powerpoint/2010/main" val="5875693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5.8</a:t>
            </a:r>
          </a:p>
        </p:txBody>
      </p:sp>
      <p:sp>
        <p:nvSpPr>
          <p:cNvPr id="3" name="Text Placeholder 2"/>
          <p:cNvSpPr>
            <a:spLocks noGrp="1"/>
          </p:cNvSpPr>
          <p:nvPr>
            <p:ph type="body" idx="1"/>
          </p:nvPr>
        </p:nvSpPr>
        <p:spPr/>
        <p:txBody>
          <a:bodyPr/>
          <a:lstStyle/>
          <a:p>
            <a:pPr marL="0" indent="0">
              <a:buNone/>
            </a:pPr>
            <a:r>
              <a:rPr lang="en-US" sz="2400" dirty="0">
                <a:latin typeface="+mn-lt"/>
              </a:rPr>
              <a:t>Provide a </a:t>
            </a:r>
            <a:r>
              <a:rPr lang="en-US" sz="2400" dirty="0">
                <a:latin typeface="Consolas" panose="020B0609020204030204" pitchFamily="49" charset="0"/>
              </a:rPr>
              <a:t>default</a:t>
            </a:r>
            <a:r>
              <a:rPr lang="en-US" sz="2400" dirty="0">
                <a:latin typeface="+mn-lt"/>
              </a:rPr>
              <a:t> case in </a:t>
            </a:r>
            <a:r>
              <a:rPr lang="en-US" sz="2400" dirty="0">
                <a:latin typeface="Consolas" panose="020B0609020204030204" pitchFamily="49" charset="0"/>
              </a:rPr>
              <a:t>switch</a:t>
            </a:r>
            <a:r>
              <a:rPr lang="en-US" sz="2400" dirty="0">
                <a:latin typeface="+mn-lt"/>
              </a:rPr>
              <a:t> statements. This focuses you on the need to process </a:t>
            </a:r>
            <a:r>
              <a:rPr lang="en-US" sz="2400" dirty="0" smtClean="0">
                <a:latin typeface="+mn-lt"/>
              </a:rPr>
              <a:t>exceptional conditions</a:t>
            </a:r>
            <a:r>
              <a:rPr lang="en-US" sz="2400" dirty="0">
                <a:latin typeface="+mn-lt"/>
              </a:rPr>
              <a:t>.</a:t>
            </a:r>
          </a:p>
        </p:txBody>
      </p:sp>
    </p:spTree>
    <p:extLst>
      <p:ext uri="{BB962C8B-B14F-4D97-AF65-F5344CB8AC3E}">
        <p14:creationId xmlns:p14="http://schemas.microsoft.com/office/powerpoint/2010/main" val="38361478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Programming Practice 5.3</a:t>
            </a:r>
          </a:p>
        </p:txBody>
      </p:sp>
      <p:sp>
        <p:nvSpPr>
          <p:cNvPr id="3" name="Text Placeholder 2"/>
          <p:cNvSpPr>
            <a:spLocks noGrp="1"/>
          </p:cNvSpPr>
          <p:nvPr>
            <p:ph type="body" idx="1"/>
          </p:nvPr>
        </p:nvSpPr>
        <p:spPr/>
        <p:txBody>
          <a:bodyPr/>
          <a:lstStyle/>
          <a:p>
            <a:pPr marL="0" indent="0">
              <a:buNone/>
            </a:pPr>
            <a:r>
              <a:rPr lang="en-US" sz="2400" dirty="0">
                <a:latin typeface="+mn-lt"/>
              </a:rPr>
              <a:t>Although each </a:t>
            </a:r>
            <a:r>
              <a:rPr lang="en-US" sz="2400" dirty="0">
                <a:latin typeface="Consolas" panose="020B0609020204030204" pitchFamily="49" charset="0"/>
              </a:rPr>
              <a:t>case</a:t>
            </a:r>
            <a:r>
              <a:rPr lang="en-US" sz="2400" dirty="0">
                <a:latin typeface="+mn-lt"/>
              </a:rPr>
              <a:t> and the </a:t>
            </a:r>
            <a:r>
              <a:rPr lang="en-US" sz="2400" dirty="0">
                <a:latin typeface="Consolas" panose="020B0609020204030204" pitchFamily="49" charset="0"/>
              </a:rPr>
              <a:t>default</a:t>
            </a:r>
            <a:r>
              <a:rPr lang="en-US" sz="2400" dirty="0">
                <a:latin typeface="+mn-lt"/>
              </a:rPr>
              <a:t> case in a </a:t>
            </a:r>
            <a:r>
              <a:rPr lang="en-US" sz="2400" dirty="0">
                <a:latin typeface="Consolas" panose="020B0609020204030204" pitchFamily="49" charset="0"/>
              </a:rPr>
              <a:t>switch</a:t>
            </a:r>
            <a:r>
              <a:rPr lang="en-US" sz="2400" dirty="0">
                <a:latin typeface="+mn-lt"/>
              </a:rPr>
              <a:t> can occur in any order, place </a:t>
            </a:r>
            <a:r>
              <a:rPr lang="en-US" sz="2400" dirty="0" smtClean="0">
                <a:latin typeface="+mn-lt"/>
              </a:rPr>
              <a:t>the </a:t>
            </a:r>
            <a:r>
              <a:rPr lang="en-US" sz="2400" dirty="0" smtClean="0">
                <a:latin typeface="Consolas" panose="020B0609020204030204" pitchFamily="49" charset="0"/>
              </a:rPr>
              <a:t>default</a:t>
            </a:r>
            <a:r>
              <a:rPr lang="en-US" sz="2400" dirty="0" smtClean="0">
                <a:latin typeface="+mn-lt"/>
              </a:rPr>
              <a:t> </a:t>
            </a:r>
            <a:r>
              <a:rPr lang="en-US" sz="2400" dirty="0">
                <a:latin typeface="+mn-lt"/>
              </a:rPr>
              <a:t>case last. When the </a:t>
            </a:r>
            <a:r>
              <a:rPr lang="en-US" sz="2400" dirty="0">
                <a:latin typeface="Consolas" panose="020B0609020204030204" pitchFamily="49" charset="0"/>
              </a:rPr>
              <a:t>default</a:t>
            </a:r>
            <a:r>
              <a:rPr lang="en-US" sz="2400" dirty="0">
                <a:latin typeface="+mn-lt"/>
              </a:rPr>
              <a:t> case is listed last, the </a:t>
            </a:r>
            <a:r>
              <a:rPr lang="en-US" sz="2400" dirty="0">
                <a:latin typeface="Consolas" panose="020B0609020204030204" pitchFamily="49" charset="0"/>
              </a:rPr>
              <a:t>break</a:t>
            </a:r>
            <a:r>
              <a:rPr lang="en-US" sz="2400" dirty="0">
                <a:latin typeface="+mn-lt"/>
              </a:rPr>
              <a:t> for that case is not required.</a:t>
            </a:r>
          </a:p>
        </p:txBody>
      </p:sp>
    </p:spTree>
    <p:extLst>
      <p:ext uri="{BB962C8B-B14F-4D97-AF65-F5344CB8AC3E}">
        <p14:creationId xmlns:p14="http://schemas.microsoft.com/office/powerpoint/2010/main" val="36421499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latin typeface="Times New Roman" panose="02020603050405020304" pitchFamily="18" charset="0"/>
                <a:cs typeface="Times New Roman" panose="02020603050405020304" pitchFamily="18" charset="0"/>
              </a:rPr>
              <a:t>5.9 </a:t>
            </a:r>
            <a:r>
              <a:rPr lang="en-US" sz="3200" dirty="0">
                <a:solidFill>
                  <a:schemeClr val="tx2"/>
                </a:solidFill>
                <a:latin typeface="Consolas" panose="020B0609020204030204" pitchFamily="49" charset="0"/>
                <a:cs typeface="Times New Roman" panose="02020603050405020304" pitchFamily="18" charset="0"/>
              </a:rPr>
              <a:t>Switch</a:t>
            </a:r>
            <a:r>
              <a:rPr lang="en-US" sz="3200" dirty="0">
                <a:solidFill>
                  <a:schemeClr val="tx2"/>
                </a:solidFill>
                <a:latin typeface="Times New Roman" panose="02020603050405020304" pitchFamily="18" charset="0"/>
                <a:cs typeface="Times New Roman" panose="02020603050405020304" pitchFamily="18" charset="0"/>
              </a:rPr>
              <a:t> Multiple-Selection Statement</a:t>
            </a:r>
            <a:r>
              <a:rPr lang="en-US" dirty="0">
                <a:solidFill>
                  <a:schemeClr val="tx2"/>
                </a:solidFill>
                <a:latin typeface="Times New Roman" panose="02020603050405020304" pitchFamily="18" charset="0"/>
                <a:cs typeface="Times New Roman" panose="02020603050405020304" pitchFamily="18" charset="0"/>
              </a:rPr>
              <a:t> </a:t>
            </a:r>
            <a:r>
              <a:rPr lang="en-US" sz="2000" b="0" dirty="0" smtClean="0">
                <a:solidFill>
                  <a:schemeClr val="tx2"/>
                </a:solidFill>
                <a:latin typeface="Times New Roman" panose="02020603050405020304" pitchFamily="18" charset="0"/>
                <a:cs typeface="Times New Roman" panose="02020603050405020304" pitchFamily="18" charset="0"/>
              </a:rPr>
              <a:t>(8 </a:t>
            </a:r>
            <a:r>
              <a:rPr lang="en-US" sz="2000" b="0" dirty="0">
                <a:solidFill>
                  <a:schemeClr val="tx2"/>
                </a:solidFill>
                <a:latin typeface="Times New Roman" panose="02020603050405020304" pitchFamily="18" charset="0"/>
                <a:cs typeface="Times New Roman" panose="02020603050405020304" pitchFamily="18" charset="0"/>
              </a:rPr>
              <a:t>of 8)</a:t>
            </a:r>
            <a:endParaRPr lang="en-US" sz="2000" dirty="0"/>
          </a:p>
        </p:txBody>
      </p:sp>
      <p:sp>
        <p:nvSpPr>
          <p:cNvPr id="3" name="Text Placeholder 2"/>
          <p:cNvSpPr>
            <a:spLocks noGrp="1"/>
          </p:cNvSpPr>
          <p:nvPr>
            <p:ph type="body" idx="1"/>
          </p:nvPr>
        </p:nvSpPr>
        <p:spPr>
          <a:xfrm>
            <a:off x="457200" y="1600200"/>
            <a:ext cx="8229600" cy="4678680"/>
          </a:xfrm>
        </p:spPr>
        <p:txBody>
          <a:bodyPr/>
          <a:lstStyle/>
          <a:p>
            <a:pPr>
              <a:defRPr/>
            </a:pPr>
            <a:r>
              <a:rPr lang="en-US" sz="2200" dirty="0">
                <a:solidFill>
                  <a:srgbClr val="000000"/>
                </a:solidFill>
                <a:latin typeface="Consolas" panose="020B0609020204030204" pitchFamily="49" charset="0"/>
              </a:rPr>
              <a:t>case</a:t>
            </a:r>
            <a:r>
              <a:rPr lang="en-US" sz="2200" dirty="0">
                <a:solidFill>
                  <a:srgbClr val="000000"/>
                </a:solidFill>
                <a:latin typeface="+mn-lt"/>
              </a:rPr>
              <a:t> values</a:t>
            </a:r>
          </a:p>
          <a:p>
            <a:pPr lvl="1">
              <a:defRPr/>
            </a:pPr>
            <a:r>
              <a:rPr lang="en-US" sz="2200" dirty="0">
                <a:solidFill>
                  <a:srgbClr val="000000"/>
                </a:solidFill>
                <a:latin typeface="+mn-lt"/>
              </a:rPr>
              <a:t>An integer constant is simply an integer value</a:t>
            </a:r>
            <a:r>
              <a:rPr lang="en-US" sz="2200" dirty="0" smtClean="0">
                <a:solidFill>
                  <a:srgbClr val="000000"/>
                </a:solidFill>
                <a:latin typeface="+mn-lt"/>
              </a:rPr>
              <a:t>.</a:t>
            </a:r>
            <a:endParaRPr lang="en-US" sz="2200" dirty="0">
              <a:solidFill>
                <a:srgbClr val="000000"/>
              </a:solidFill>
              <a:latin typeface="+mn-lt"/>
            </a:endParaRPr>
          </a:p>
          <a:p>
            <a:pPr lvl="1">
              <a:defRPr/>
            </a:pPr>
            <a:r>
              <a:rPr lang="en-US" sz="2200" dirty="0">
                <a:solidFill>
                  <a:srgbClr val="000000"/>
                </a:solidFill>
                <a:latin typeface="+mn-lt"/>
              </a:rPr>
              <a:t>In addition, you can use character constants—specific characters in single quotes, such as 'A', '7' or '$'—which represent the integer values of characters and </a:t>
            </a:r>
            <a:r>
              <a:rPr lang="en-US" sz="2200" dirty="0">
                <a:solidFill>
                  <a:srgbClr val="000000"/>
                </a:solidFill>
                <a:latin typeface="Consolas" panose="020B0609020204030204" pitchFamily="49" charset="0"/>
              </a:rPr>
              <a:t>enum</a:t>
            </a:r>
            <a:r>
              <a:rPr lang="en-US" sz="2200" dirty="0">
                <a:solidFill>
                  <a:srgbClr val="000000"/>
                </a:solidFill>
                <a:latin typeface="+mn-lt"/>
              </a:rPr>
              <a:t> constants (introduced in Section 6.8). (Appendix B shows the integer values of the characters in the </a:t>
            </a:r>
            <a:r>
              <a:rPr lang="en-US" sz="2200" dirty="0" smtClean="0">
                <a:solidFill>
                  <a:srgbClr val="000000"/>
                </a:solidFill>
                <a:latin typeface="+mn-lt"/>
              </a:rPr>
              <a:t>A</a:t>
            </a:r>
            <a:r>
              <a:rPr lang="en-US" sz="100" dirty="0" smtClean="0">
                <a:solidFill>
                  <a:srgbClr val="000000"/>
                </a:solidFill>
                <a:latin typeface="+mn-lt"/>
              </a:rPr>
              <a:t> </a:t>
            </a:r>
            <a:r>
              <a:rPr lang="en-US" sz="2200" dirty="0" smtClean="0">
                <a:solidFill>
                  <a:srgbClr val="000000"/>
                </a:solidFill>
                <a:latin typeface="+mn-lt"/>
              </a:rPr>
              <a:t>S</a:t>
            </a:r>
            <a:r>
              <a:rPr lang="en-US" sz="100" dirty="0" smtClean="0">
                <a:solidFill>
                  <a:srgbClr val="000000"/>
                </a:solidFill>
                <a:latin typeface="+mn-lt"/>
              </a:rPr>
              <a:t> </a:t>
            </a:r>
            <a:r>
              <a:rPr lang="en-US" sz="2200" dirty="0" smtClean="0">
                <a:solidFill>
                  <a:srgbClr val="000000"/>
                </a:solidFill>
                <a:latin typeface="+mn-lt"/>
              </a:rPr>
              <a:t>C</a:t>
            </a:r>
            <a:r>
              <a:rPr lang="en-US" sz="100" dirty="0" smtClean="0">
                <a:solidFill>
                  <a:srgbClr val="000000"/>
                </a:solidFill>
                <a:latin typeface="+mn-lt"/>
              </a:rPr>
              <a:t> </a:t>
            </a:r>
            <a:r>
              <a:rPr lang="en-US" sz="2200" dirty="0" smtClean="0">
                <a:solidFill>
                  <a:srgbClr val="000000"/>
                </a:solidFill>
                <a:latin typeface="+mn-lt"/>
              </a:rPr>
              <a:t>I</a:t>
            </a:r>
            <a:r>
              <a:rPr lang="en-US" sz="100" dirty="0" smtClean="0">
                <a:solidFill>
                  <a:srgbClr val="000000"/>
                </a:solidFill>
                <a:latin typeface="+mn-lt"/>
              </a:rPr>
              <a:t> </a:t>
            </a:r>
            <a:r>
              <a:rPr lang="en-US" sz="2200" dirty="0" smtClean="0">
                <a:solidFill>
                  <a:srgbClr val="000000"/>
                </a:solidFill>
                <a:latin typeface="+mn-lt"/>
              </a:rPr>
              <a:t>I </a:t>
            </a:r>
            <a:r>
              <a:rPr lang="en-US" sz="2200" dirty="0">
                <a:solidFill>
                  <a:srgbClr val="000000"/>
                </a:solidFill>
                <a:latin typeface="+mn-lt"/>
              </a:rPr>
              <a:t>character set, which is a subset of the Unicode® character set</a:t>
            </a:r>
            <a:r>
              <a:rPr lang="en-US" sz="2200" dirty="0" smtClean="0">
                <a:solidFill>
                  <a:srgbClr val="000000"/>
                </a:solidFill>
                <a:latin typeface="+mn-lt"/>
              </a:rPr>
              <a:t>.)</a:t>
            </a:r>
            <a:endParaRPr lang="en-US" sz="2200" dirty="0">
              <a:solidFill>
                <a:srgbClr val="000000"/>
              </a:solidFill>
              <a:latin typeface="+mn-lt"/>
            </a:endParaRPr>
          </a:p>
          <a:p>
            <a:pPr lvl="1">
              <a:defRPr/>
            </a:pPr>
            <a:r>
              <a:rPr lang="en-US" sz="2200" dirty="0">
                <a:solidFill>
                  <a:srgbClr val="000000"/>
                </a:solidFill>
                <a:latin typeface="+mn-lt"/>
              </a:rPr>
              <a:t>The expression in each </a:t>
            </a:r>
            <a:r>
              <a:rPr lang="en-US" sz="2200" dirty="0">
                <a:solidFill>
                  <a:srgbClr val="000000"/>
                </a:solidFill>
                <a:latin typeface="Consolas" panose="020B0609020204030204" pitchFamily="49" charset="0"/>
              </a:rPr>
              <a:t>case</a:t>
            </a:r>
            <a:r>
              <a:rPr lang="en-US" sz="2200" dirty="0">
                <a:solidFill>
                  <a:srgbClr val="000000"/>
                </a:solidFill>
                <a:latin typeface="+mn-lt"/>
              </a:rPr>
              <a:t> also can be a </a:t>
            </a:r>
            <a:r>
              <a:rPr lang="en-US" sz="2200" b="1" dirty="0">
                <a:solidFill>
                  <a:schemeClr val="tx1"/>
                </a:solidFill>
                <a:latin typeface="+mn-lt"/>
              </a:rPr>
              <a:t>constant variable</a:t>
            </a:r>
            <a:r>
              <a:rPr lang="en-US" sz="2200" dirty="0">
                <a:solidFill>
                  <a:srgbClr val="000000"/>
                </a:solidFill>
                <a:latin typeface="+mn-lt"/>
              </a:rPr>
              <a:t>—a variable containing a value which does not change for the entire program</a:t>
            </a:r>
            <a:r>
              <a:rPr lang="en-US" sz="2200" dirty="0" smtClean="0">
                <a:solidFill>
                  <a:srgbClr val="000000"/>
                </a:solidFill>
                <a:latin typeface="+mn-lt"/>
              </a:rPr>
              <a:t>.</a:t>
            </a:r>
            <a:endParaRPr lang="en-US" sz="2200" dirty="0">
              <a:solidFill>
                <a:srgbClr val="000000"/>
              </a:solidFill>
              <a:latin typeface="+mn-lt"/>
            </a:endParaRPr>
          </a:p>
          <a:p>
            <a:pPr lvl="2">
              <a:defRPr/>
            </a:pPr>
            <a:r>
              <a:rPr lang="en-US" sz="2200" dirty="0">
                <a:solidFill>
                  <a:srgbClr val="000000"/>
                </a:solidFill>
                <a:latin typeface="+mn-lt"/>
              </a:rPr>
              <a:t>Such a variable is declared with keyword </a:t>
            </a:r>
            <a:r>
              <a:rPr lang="en-US" sz="2200" dirty="0" smtClean="0">
                <a:solidFill>
                  <a:srgbClr val="000000"/>
                </a:solidFill>
                <a:latin typeface="Consolas" panose="020B0609020204030204" pitchFamily="49" charset="0"/>
              </a:rPr>
              <a:t>const</a:t>
            </a:r>
            <a:endParaRPr lang="en-US" sz="22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9765356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5.10 </a:t>
            </a:r>
            <a:r>
              <a:rPr lang="en-US" dirty="0" smtClean="0">
                <a:solidFill>
                  <a:schemeClr val="tx2"/>
                </a:solidFill>
                <a:latin typeface="Consolas" panose="020B0609020204030204" pitchFamily="49" charset="0"/>
                <a:cs typeface="Times New Roman" panose="02020603050405020304" pitchFamily="18" charset="0"/>
              </a:rPr>
              <a:t>Break</a:t>
            </a:r>
            <a:r>
              <a:rPr lang="en-US" dirty="0" smtClean="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and </a:t>
            </a:r>
            <a:r>
              <a:rPr lang="en-US" dirty="0">
                <a:solidFill>
                  <a:schemeClr val="tx2"/>
                </a:solidFill>
                <a:latin typeface="Consolas" panose="020B0609020204030204" pitchFamily="49" charset="0"/>
                <a:cs typeface="Times New Roman" panose="02020603050405020304" pitchFamily="18" charset="0"/>
              </a:rPr>
              <a:t>Continue</a:t>
            </a:r>
            <a:r>
              <a:rPr lang="en-US" dirty="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Statements</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sz="2400" dirty="0">
                <a:solidFill>
                  <a:srgbClr val="000000"/>
                </a:solidFill>
                <a:latin typeface="+mn-lt"/>
              </a:rPr>
              <a:t>In addition to selection and iteration statements, C++ provides statements </a:t>
            </a:r>
            <a:r>
              <a:rPr lang="en-US" sz="2400" dirty="0">
                <a:solidFill>
                  <a:srgbClr val="000000"/>
                </a:solidFill>
                <a:latin typeface="Consolas" panose="020B0609020204030204" pitchFamily="49" charset="0"/>
              </a:rPr>
              <a:t>break</a:t>
            </a:r>
            <a:r>
              <a:rPr lang="en-US" sz="2400" dirty="0">
                <a:solidFill>
                  <a:srgbClr val="000000"/>
                </a:solidFill>
                <a:latin typeface="+mn-lt"/>
              </a:rPr>
              <a:t> (which we discussed in the context of the </a:t>
            </a:r>
            <a:r>
              <a:rPr lang="en-US" sz="2400" dirty="0">
                <a:solidFill>
                  <a:srgbClr val="000000"/>
                </a:solidFill>
                <a:latin typeface="Consolas" panose="020B0609020204030204" pitchFamily="49" charset="0"/>
              </a:rPr>
              <a:t>switch</a:t>
            </a:r>
            <a:r>
              <a:rPr lang="en-US" sz="2400" dirty="0">
                <a:solidFill>
                  <a:srgbClr val="000000"/>
                </a:solidFill>
                <a:latin typeface="+mn-lt"/>
              </a:rPr>
              <a:t> statement) and </a:t>
            </a:r>
            <a:r>
              <a:rPr lang="en-US" sz="2400" dirty="0">
                <a:solidFill>
                  <a:srgbClr val="000000"/>
                </a:solidFill>
                <a:latin typeface="Consolas" panose="020B0609020204030204" pitchFamily="49" charset="0"/>
              </a:rPr>
              <a:t>continue</a:t>
            </a:r>
            <a:r>
              <a:rPr lang="en-US" sz="2400" dirty="0">
                <a:solidFill>
                  <a:srgbClr val="000000"/>
                </a:solidFill>
                <a:latin typeface="+mn-lt"/>
              </a:rPr>
              <a:t> to alter the flow of control</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11691505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5.10.1 </a:t>
            </a:r>
            <a:r>
              <a:rPr lang="en-US" dirty="0">
                <a:solidFill>
                  <a:schemeClr val="tx2"/>
                </a:solidFill>
                <a:latin typeface="Consolas" panose="020B0609020204030204" pitchFamily="49" charset="0"/>
                <a:cs typeface="Times New Roman" panose="02020603050405020304" pitchFamily="18" charset="0"/>
              </a:rPr>
              <a:t>Break</a:t>
            </a:r>
            <a:r>
              <a:rPr lang="en-US" dirty="0">
                <a:solidFill>
                  <a:schemeClr val="tx2"/>
                </a:solidFill>
                <a:latin typeface="Times New Roman" panose="02020603050405020304" pitchFamily="18" charset="0"/>
                <a:cs typeface="Times New Roman" panose="02020603050405020304" pitchFamily="18" charset="0"/>
              </a:rPr>
              <a:t> Statement</a:t>
            </a:r>
          </a:p>
        </p:txBody>
      </p:sp>
      <p:sp>
        <p:nvSpPr>
          <p:cNvPr id="3" name="Text Placeholder 2"/>
          <p:cNvSpPr>
            <a:spLocks noGrp="1"/>
          </p:cNvSpPr>
          <p:nvPr>
            <p:ph type="body" idx="1"/>
          </p:nvPr>
        </p:nvSpPr>
        <p:spPr/>
        <p:txBody>
          <a:bodyPr/>
          <a:lstStyle/>
          <a:p>
            <a:pPr eaLnBrk="1" hangingPunct="1">
              <a:defRPr/>
            </a:pPr>
            <a:r>
              <a:rPr lang="en-US" sz="2400" dirty="0">
                <a:solidFill>
                  <a:srgbClr val="000000"/>
                </a:solidFill>
                <a:latin typeface="+mn-lt"/>
              </a:rPr>
              <a:t>The </a:t>
            </a:r>
            <a:r>
              <a:rPr lang="en-US" sz="2400" b="1" dirty="0">
                <a:solidFill>
                  <a:schemeClr val="tx1"/>
                </a:solidFill>
                <a:latin typeface="+mn-lt"/>
              </a:rPr>
              <a:t>break statement</a:t>
            </a:r>
            <a:r>
              <a:rPr lang="en-US" sz="2400" dirty="0">
                <a:solidFill>
                  <a:srgbClr val="000000"/>
                </a:solidFill>
                <a:latin typeface="+mn-lt"/>
              </a:rPr>
              <a:t>, when executed in a </a:t>
            </a:r>
            <a:r>
              <a:rPr lang="en-US" sz="2400" dirty="0">
                <a:solidFill>
                  <a:srgbClr val="000000"/>
                </a:solidFill>
                <a:latin typeface="Consolas" panose="020B0609020204030204" pitchFamily="49" charset="0"/>
              </a:rPr>
              <a:t>while</a:t>
            </a:r>
            <a:r>
              <a:rPr lang="en-US" sz="2400" dirty="0">
                <a:solidFill>
                  <a:srgbClr val="000000"/>
                </a:solidFill>
                <a:latin typeface="+mn-lt"/>
              </a:rPr>
              <a:t>, </a:t>
            </a:r>
            <a:r>
              <a:rPr lang="en-US" sz="2400" dirty="0">
                <a:solidFill>
                  <a:srgbClr val="000000"/>
                </a:solidFill>
                <a:latin typeface="Consolas" panose="020B0609020204030204" pitchFamily="49" charset="0"/>
              </a:rPr>
              <a:t>for</a:t>
            </a:r>
            <a:r>
              <a:rPr lang="en-US" sz="2400" dirty="0">
                <a:solidFill>
                  <a:srgbClr val="000000"/>
                </a:solidFill>
                <a:latin typeface="+mn-lt"/>
              </a:rPr>
              <a:t>, </a:t>
            </a:r>
            <a:r>
              <a:rPr lang="en-US" sz="2400" dirty="0">
                <a:solidFill>
                  <a:srgbClr val="000000"/>
                </a:solidFill>
                <a:latin typeface="Consolas" panose="020B0609020204030204" pitchFamily="49" charset="0"/>
              </a:rPr>
              <a:t>do</a:t>
            </a:r>
            <a:r>
              <a:rPr lang="en-US" sz="2400" dirty="0">
                <a:solidFill>
                  <a:srgbClr val="000000"/>
                </a:solidFill>
                <a:latin typeface="+mn-lt"/>
              </a:rPr>
              <a:t>…</a:t>
            </a:r>
            <a:r>
              <a:rPr lang="en-US" sz="2400" dirty="0">
                <a:solidFill>
                  <a:srgbClr val="000000"/>
                </a:solidFill>
                <a:latin typeface="Consolas" panose="020B0609020204030204" pitchFamily="49" charset="0"/>
              </a:rPr>
              <a:t>while</a:t>
            </a:r>
            <a:r>
              <a:rPr lang="en-US" sz="2400" dirty="0">
                <a:solidFill>
                  <a:srgbClr val="000000"/>
                </a:solidFill>
                <a:latin typeface="+mn-lt"/>
              </a:rPr>
              <a:t> or </a:t>
            </a:r>
            <a:r>
              <a:rPr lang="en-US" sz="2400" dirty="0">
                <a:solidFill>
                  <a:srgbClr val="000000"/>
                </a:solidFill>
                <a:latin typeface="Consolas" panose="020B0609020204030204" pitchFamily="49" charset="0"/>
              </a:rPr>
              <a:t>switch</a:t>
            </a:r>
            <a:r>
              <a:rPr lang="en-US" sz="2400" dirty="0">
                <a:solidFill>
                  <a:srgbClr val="000000"/>
                </a:solidFill>
                <a:latin typeface="+mn-lt"/>
              </a:rPr>
              <a:t> statement, causes immediate exit from that statement.</a:t>
            </a:r>
          </a:p>
          <a:p>
            <a:pPr eaLnBrk="1" hangingPunct="1">
              <a:defRPr/>
            </a:pPr>
            <a:r>
              <a:rPr lang="en-US" sz="2400" dirty="0">
                <a:solidFill>
                  <a:srgbClr val="000000"/>
                </a:solidFill>
                <a:latin typeface="+mn-lt"/>
              </a:rPr>
              <a:t>Program execution continues with the next statement.</a:t>
            </a:r>
          </a:p>
          <a:p>
            <a:pPr eaLnBrk="1" hangingPunct="1">
              <a:defRPr/>
            </a:pPr>
            <a:r>
              <a:rPr lang="en-US" sz="2400" dirty="0">
                <a:solidFill>
                  <a:srgbClr val="000000"/>
                </a:solidFill>
                <a:latin typeface="+mn-lt"/>
              </a:rPr>
              <a:t>Common uses of the </a:t>
            </a:r>
            <a:r>
              <a:rPr lang="en-US" sz="2400" dirty="0">
                <a:solidFill>
                  <a:srgbClr val="000000"/>
                </a:solidFill>
                <a:latin typeface="Consolas" panose="020B0609020204030204" pitchFamily="49" charset="0"/>
              </a:rPr>
              <a:t>break</a:t>
            </a:r>
            <a:r>
              <a:rPr lang="en-US" sz="2400" dirty="0">
                <a:solidFill>
                  <a:srgbClr val="000000"/>
                </a:solidFill>
                <a:latin typeface="+mn-lt"/>
              </a:rPr>
              <a:t> statement are to escape early from a loop or to skip the remainder of a </a:t>
            </a:r>
            <a:r>
              <a:rPr lang="en-US" sz="2400" dirty="0">
                <a:solidFill>
                  <a:srgbClr val="000000"/>
                </a:solidFill>
                <a:latin typeface="Consolas" panose="020B0609020204030204" pitchFamily="49" charset="0"/>
              </a:rPr>
              <a:t>switch</a:t>
            </a:r>
            <a:r>
              <a:rPr lang="en-US" sz="2400" dirty="0">
                <a:solidFill>
                  <a:srgbClr val="000000"/>
                </a:solidFill>
                <a:latin typeface="+mn-lt"/>
              </a:rPr>
              <a:t> statement.</a:t>
            </a:r>
          </a:p>
          <a:p>
            <a:pPr eaLnBrk="1" hangingPunct="1">
              <a:defRPr/>
            </a:pPr>
            <a:r>
              <a:rPr lang="en-US" sz="2400" dirty="0" smtClean="0">
                <a:solidFill>
                  <a:srgbClr val="000000"/>
                </a:solidFill>
                <a:latin typeface="+mn-lt"/>
              </a:rPr>
              <a:t>Figure 5.13 </a:t>
            </a:r>
            <a:r>
              <a:rPr lang="en-US" sz="2400" dirty="0">
                <a:solidFill>
                  <a:srgbClr val="000000"/>
                </a:solidFill>
                <a:latin typeface="+mn-lt"/>
              </a:rPr>
              <a:t>demonstrates the </a:t>
            </a:r>
            <a:r>
              <a:rPr lang="en-US" sz="2400" dirty="0">
                <a:solidFill>
                  <a:srgbClr val="000000"/>
                </a:solidFill>
                <a:latin typeface="Consolas" panose="020B0609020204030204" pitchFamily="49" charset="0"/>
              </a:rPr>
              <a:t>break</a:t>
            </a:r>
            <a:r>
              <a:rPr lang="en-US" sz="2400" dirty="0">
                <a:solidFill>
                  <a:srgbClr val="000000"/>
                </a:solidFill>
                <a:latin typeface="+mn-lt"/>
              </a:rPr>
              <a:t> statement (line 13) exiting a </a:t>
            </a:r>
            <a:r>
              <a:rPr lang="en-US" sz="2400" dirty="0">
                <a:solidFill>
                  <a:srgbClr val="000000"/>
                </a:solidFill>
                <a:latin typeface="Consolas" panose="020B0609020204030204" pitchFamily="49" charset="0"/>
              </a:rPr>
              <a:t>for</a:t>
            </a:r>
            <a:r>
              <a:rPr lang="en-US" sz="2400" dirty="0">
                <a:solidFill>
                  <a:srgbClr val="000000"/>
                </a:solidFill>
                <a:latin typeface="+mn-lt"/>
              </a:rPr>
              <a:t> iteration statement</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31207486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5.13 </a:t>
            </a:r>
            <a:r>
              <a:rPr lang="en-US" dirty="0" smtClean="0">
                <a:latin typeface="Consolas" panose="020B0609020204030204" pitchFamily="49" charset="0"/>
              </a:rPr>
              <a:t>Break</a:t>
            </a:r>
            <a:r>
              <a:rPr lang="en-US" dirty="0" smtClean="0"/>
              <a:t> </a:t>
            </a:r>
            <a:r>
              <a:rPr lang="en-US" dirty="0"/>
              <a:t>Statement Exiting a </a:t>
            </a:r>
            <a:r>
              <a:rPr lang="en-US" dirty="0">
                <a:latin typeface="Consolas" panose="020B0609020204030204" pitchFamily="49" charset="0"/>
              </a:rPr>
              <a:t>for</a:t>
            </a:r>
            <a:r>
              <a:rPr lang="en-US" dirty="0"/>
              <a:t> </a:t>
            </a:r>
            <a:r>
              <a:rPr lang="en-US" dirty="0" smtClean="0"/>
              <a:t>Statement</a:t>
            </a:r>
            <a:endParaRPr lang="en-US" dirty="0"/>
          </a:p>
        </p:txBody>
      </p:sp>
      <p:pic>
        <p:nvPicPr>
          <p:cNvPr id="4" name="Picture 3" descr="Computer code and output. The computer code has 18 lines. The lines read as follows. Line 1. forward slash forward slash F i g period 5 period 13 colon Break Test period c p p. Line 2. forward slash forward slash break statement exiting a for statement period. Line 3. hash include left angle bracket i o stream right angle bracket. Line 4. using namespace s t d semicolon. Line 5. Blank. Line 6. i n t main left parenthesis right parenthesis left brace. Line 7, indented once. unsigned i n t count semicolon forward slash forward slash control variable also used after loop. Line 8. Blank. Line 9, indented once. for left parenthesis count equals 1 semicolon count less than sign equals 10 semicolon count plus plus right parenthesis left brace forward slash forward slash loop 10 times. Line 10, indented twice. if left parenthesis count equals equals 5 right parenthesis left brace. Line 11, indented 3 times. break semicolon forward slash forward slash terminates loop if count is 5. This line is highlighted. Line 12, indented twice. right brace. Line 13. Blank. Line 14, indented twice. c out left angle bracket left angle bracket count left angle bracket left angle bracket double quote double quote semicolon. Line 15, indented once. right brace. Line 16. Blank. Line 17, indented once. c out left angle bracket left angle bracket double quote back slash n Broke out of loop at count equals double quote left angle bracket left angle bracket count left angle bracket left angle bracket end l semicolon. Line 18. right brace. Computer code output has 2 lines. The lines read as follows. Line 1. 1 2 3 4. Line 2. Broke out of loop at count equals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899" y="1620367"/>
            <a:ext cx="7130203" cy="4287825"/>
          </a:xfrm>
          <a:prstGeom prst="rect">
            <a:avLst/>
          </a:prstGeom>
        </p:spPr>
      </p:pic>
    </p:spTree>
    <p:extLst>
      <p:ext uri="{BB962C8B-B14F-4D97-AF65-F5344CB8AC3E}">
        <p14:creationId xmlns:p14="http://schemas.microsoft.com/office/powerpoint/2010/main" val="21031617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5.10.2 </a:t>
            </a:r>
            <a:r>
              <a:rPr lang="en-US" dirty="0" smtClean="0">
                <a:latin typeface="Consolas" panose="020B0609020204030204" pitchFamily="49" charset="0"/>
              </a:rPr>
              <a:t>Continue</a:t>
            </a:r>
            <a:r>
              <a:rPr lang="en-US" dirty="0" smtClean="0"/>
              <a:t> </a:t>
            </a:r>
            <a:r>
              <a:rPr lang="en-US" dirty="0"/>
              <a:t>Statement</a:t>
            </a: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The </a:t>
            </a:r>
            <a:r>
              <a:rPr lang="en-US" altLang="en-US" sz="2400" b="1" dirty="0">
                <a:solidFill>
                  <a:schemeClr val="tx1"/>
                </a:solidFill>
                <a:latin typeface="+mn-lt"/>
              </a:rPr>
              <a:t>continue statement,</a:t>
            </a:r>
            <a:r>
              <a:rPr lang="en-US" altLang="en-US" sz="2400" dirty="0">
                <a:solidFill>
                  <a:srgbClr val="000000"/>
                </a:solidFill>
                <a:latin typeface="+mn-lt"/>
              </a:rPr>
              <a:t> when executed in a </a:t>
            </a:r>
            <a:r>
              <a:rPr lang="en-US" altLang="en-US" sz="2400" dirty="0">
                <a:solidFill>
                  <a:srgbClr val="000000"/>
                </a:solidFill>
                <a:latin typeface="Consolas" panose="020B0609020204030204" pitchFamily="49" charset="0"/>
              </a:rPr>
              <a:t>while</a:t>
            </a:r>
            <a:r>
              <a:rPr lang="en-US" altLang="en-US" sz="2400" dirty="0">
                <a:solidFill>
                  <a:srgbClr val="000000"/>
                </a:solidFill>
                <a:latin typeface="+mn-lt"/>
              </a:rPr>
              <a:t>, </a:t>
            </a:r>
            <a:r>
              <a:rPr lang="en-US" altLang="en-US" sz="2400" dirty="0">
                <a:solidFill>
                  <a:srgbClr val="000000"/>
                </a:solidFill>
                <a:latin typeface="Consolas" panose="020B0609020204030204" pitchFamily="49" charset="0"/>
              </a:rPr>
              <a:t>for</a:t>
            </a:r>
            <a:r>
              <a:rPr lang="en-US" altLang="en-US" sz="2400" dirty="0">
                <a:solidFill>
                  <a:srgbClr val="000000"/>
                </a:solidFill>
                <a:latin typeface="+mn-lt"/>
              </a:rPr>
              <a:t> or </a:t>
            </a:r>
            <a:r>
              <a:rPr lang="en-US" altLang="en-US" sz="2400" dirty="0">
                <a:solidFill>
                  <a:srgbClr val="000000"/>
                </a:solidFill>
                <a:latin typeface="Consolas" panose="020B0609020204030204" pitchFamily="49" charset="0"/>
              </a:rPr>
              <a:t>do</a:t>
            </a:r>
            <a:r>
              <a:rPr lang="en-US" altLang="en-US" sz="2400" dirty="0">
                <a:solidFill>
                  <a:srgbClr val="000000"/>
                </a:solidFill>
                <a:latin typeface="+mn-lt"/>
              </a:rPr>
              <a:t>…</a:t>
            </a:r>
            <a:r>
              <a:rPr lang="en-US" altLang="en-US" sz="2400" dirty="0">
                <a:solidFill>
                  <a:srgbClr val="000000"/>
                </a:solidFill>
                <a:latin typeface="Consolas" panose="020B0609020204030204" pitchFamily="49" charset="0"/>
              </a:rPr>
              <a:t>while</a:t>
            </a:r>
            <a:r>
              <a:rPr lang="en-US" altLang="en-US" sz="2400" dirty="0">
                <a:solidFill>
                  <a:srgbClr val="000000"/>
                </a:solidFill>
                <a:latin typeface="+mn-lt"/>
              </a:rPr>
              <a:t> statement, skips the remaining statements in the body of that statement and proceeds with the next iteration of the loop.</a:t>
            </a:r>
          </a:p>
          <a:p>
            <a:pPr eaLnBrk="1" hangingPunct="1"/>
            <a:r>
              <a:rPr lang="en-US" altLang="en-US" sz="2400" dirty="0">
                <a:solidFill>
                  <a:srgbClr val="000000"/>
                </a:solidFill>
                <a:latin typeface="+mn-lt"/>
              </a:rPr>
              <a:t>In </a:t>
            </a:r>
            <a:r>
              <a:rPr lang="en-US" altLang="en-US" sz="2400" dirty="0">
                <a:solidFill>
                  <a:srgbClr val="000000"/>
                </a:solidFill>
                <a:latin typeface="Consolas" panose="020B0609020204030204" pitchFamily="49" charset="0"/>
              </a:rPr>
              <a:t>while</a:t>
            </a:r>
            <a:r>
              <a:rPr lang="en-US" altLang="en-US" sz="2400" dirty="0">
                <a:solidFill>
                  <a:srgbClr val="000000"/>
                </a:solidFill>
                <a:latin typeface="+mn-lt"/>
              </a:rPr>
              <a:t> and </a:t>
            </a:r>
            <a:r>
              <a:rPr lang="en-US" altLang="en-US" sz="2400" dirty="0">
                <a:solidFill>
                  <a:srgbClr val="000000"/>
                </a:solidFill>
                <a:latin typeface="Consolas" panose="020B0609020204030204" pitchFamily="49" charset="0"/>
              </a:rPr>
              <a:t>do</a:t>
            </a:r>
            <a:r>
              <a:rPr lang="en-US" altLang="en-US" sz="2400" dirty="0">
                <a:solidFill>
                  <a:srgbClr val="000000"/>
                </a:solidFill>
                <a:latin typeface="+mn-lt"/>
              </a:rPr>
              <a:t>…</a:t>
            </a:r>
            <a:r>
              <a:rPr lang="en-US" altLang="en-US" sz="2400" dirty="0">
                <a:solidFill>
                  <a:srgbClr val="000000"/>
                </a:solidFill>
                <a:latin typeface="Consolas" panose="020B0609020204030204" pitchFamily="49" charset="0"/>
              </a:rPr>
              <a:t>while</a:t>
            </a:r>
            <a:r>
              <a:rPr lang="en-US" altLang="en-US" sz="2400" dirty="0">
                <a:solidFill>
                  <a:srgbClr val="000000"/>
                </a:solidFill>
                <a:latin typeface="+mn-lt"/>
              </a:rPr>
              <a:t> statements, the loop-continuation test evaluates immediately after the </a:t>
            </a:r>
            <a:r>
              <a:rPr lang="en-US" altLang="en-US" sz="2400" dirty="0">
                <a:solidFill>
                  <a:srgbClr val="000000"/>
                </a:solidFill>
                <a:latin typeface="Consolas" panose="020B0609020204030204" pitchFamily="49" charset="0"/>
              </a:rPr>
              <a:t>continue</a:t>
            </a:r>
            <a:r>
              <a:rPr lang="en-US" altLang="en-US" sz="2400" dirty="0">
                <a:solidFill>
                  <a:srgbClr val="000000"/>
                </a:solidFill>
                <a:latin typeface="+mn-lt"/>
              </a:rPr>
              <a:t> statement executes.</a:t>
            </a:r>
          </a:p>
          <a:p>
            <a:pPr eaLnBrk="1" hangingPunct="1"/>
            <a:r>
              <a:rPr lang="en-US" altLang="en-US" sz="2400" dirty="0">
                <a:solidFill>
                  <a:srgbClr val="000000"/>
                </a:solidFill>
                <a:latin typeface="+mn-lt"/>
              </a:rPr>
              <a:t>In the </a:t>
            </a:r>
            <a:r>
              <a:rPr lang="en-US" altLang="en-US" sz="2400" dirty="0">
                <a:solidFill>
                  <a:srgbClr val="000000"/>
                </a:solidFill>
                <a:latin typeface="Consolas" panose="020B0609020204030204" pitchFamily="49" charset="0"/>
              </a:rPr>
              <a:t>for</a:t>
            </a:r>
            <a:r>
              <a:rPr lang="en-US" altLang="en-US" sz="2400" dirty="0">
                <a:solidFill>
                  <a:srgbClr val="000000"/>
                </a:solidFill>
                <a:latin typeface="+mn-lt"/>
              </a:rPr>
              <a:t> statement, the increment expression executes, then the </a:t>
            </a:r>
            <a:r>
              <a:rPr lang="en-US" altLang="en-US" sz="2400" dirty="0" smtClean="0">
                <a:solidFill>
                  <a:srgbClr val="000000"/>
                </a:solidFill>
                <a:latin typeface="+mn-lt"/>
              </a:rPr>
              <a:t>loop-continuation </a:t>
            </a:r>
            <a:r>
              <a:rPr lang="en-US" altLang="en-US" sz="2400" dirty="0">
                <a:solidFill>
                  <a:srgbClr val="000000"/>
                </a:solidFill>
                <a:latin typeface="+mn-lt"/>
              </a:rPr>
              <a:t>test evaluates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8523511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200" dirty="0"/>
              <a:t>Figure </a:t>
            </a:r>
            <a:r>
              <a:rPr lang="en-US" sz="3200" dirty="0" smtClean="0"/>
              <a:t>5.14 </a:t>
            </a:r>
            <a:r>
              <a:rPr lang="en-US" sz="3200" dirty="0">
                <a:latin typeface="Consolas" panose="020B0609020204030204" pitchFamily="49" charset="0"/>
              </a:rPr>
              <a:t>Continue</a:t>
            </a:r>
            <a:r>
              <a:rPr lang="en-US" sz="3200" dirty="0"/>
              <a:t> Statement Terminating an Iteration of a </a:t>
            </a:r>
            <a:r>
              <a:rPr lang="en-US" sz="3200" dirty="0">
                <a:latin typeface="Consolas" panose="020B0609020204030204" pitchFamily="49" charset="0"/>
              </a:rPr>
              <a:t>for</a:t>
            </a:r>
            <a:r>
              <a:rPr lang="en-US" sz="3200" dirty="0"/>
              <a:t> Statement</a:t>
            </a:r>
          </a:p>
        </p:txBody>
      </p:sp>
      <p:pic>
        <p:nvPicPr>
          <p:cNvPr id="4" name="Picture 3" descr="Computer code and output. The code has 16 lines. The lines read as follows. Line 1. forward slash forward slash F i g period 5 period 14 colon Continue Test period c p p. Line 2. forward slash forward slash continue statement terminating an iteration of a for statement period. Line 3. hash include left angle bracket i o stream right angle bracket. Line 4. using namespace s t d semicolon. Line 5. Blank. Line 6. i n t main left parenthesis right parenthesis left brace. Line 7, indented once. for left parenthesis unsigned i n t count left brace 1 right brace semicolon count left angle bracket equals 10 semicolon count plus plus right parenthesis left brace forward slash forward slash loop 10 times. Line 8, indented twice. if left parenthesis count equals equals 5 right parenthesis left brace. Line 9, indented 3 times. continue semicolon forward slash forward slash skip remaining code in loop body if count is 5. This line is highlighted. Line 10, indented twice. right brace. Line 11. Blank. Line 12, indented twice. c out left angle bracket left angle bracket count left angle bracket left angle bracket double quote double quote semicolon. Line 13, indented once. right brace. Line 14. Blank. Line 15, indented once. c out left angle bracket left angle bracket double quote back slash n Used continue to skip printing 5 double quote left angle bracket left angle bracket end l semicolon. Line 16. right brace. The output has 2 lines. The lines read as follows. Line 1. 1 2 3 4 6 7 8 9 10. Line 2. Used continue to skip printing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021" y="1606121"/>
            <a:ext cx="7951958" cy="4407758"/>
          </a:xfrm>
          <a:prstGeom prst="rect">
            <a:avLst/>
          </a:prstGeom>
        </p:spPr>
      </p:pic>
    </p:spTree>
    <p:extLst>
      <p:ext uri="{BB962C8B-B14F-4D97-AF65-F5344CB8AC3E}">
        <p14:creationId xmlns:p14="http://schemas.microsoft.com/office/powerpoint/2010/main" val="13119430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5.1</a:t>
            </a:r>
          </a:p>
        </p:txBody>
      </p:sp>
      <p:sp>
        <p:nvSpPr>
          <p:cNvPr id="3" name="Text Placeholder 2"/>
          <p:cNvSpPr>
            <a:spLocks noGrp="1"/>
          </p:cNvSpPr>
          <p:nvPr>
            <p:ph type="body" idx="1"/>
          </p:nvPr>
        </p:nvSpPr>
        <p:spPr/>
        <p:txBody>
          <a:bodyPr/>
          <a:lstStyle/>
          <a:p>
            <a:pPr marL="0" indent="0">
              <a:buNone/>
            </a:pPr>
            <a:r>
              <a:rPr lang="en-US" sz="2400" dirty="0">
                <a:latin typeface="+mn-lt"/>
              </a:rPr>
              <a:t>Some programmers feel that </a:t>
            </a:r>
            <a:r>
              <a:rPr lang="en-US" sz="2400" dirty="0">
                <a:latin typeface="Consolas" panose="020B0609020204030204" pitchFamily="49" charset="0"/>
              </a:rPr>
              <a:t>break</a:t>
            </a:r>
            <a:r>
              <a:rPr lang="en-US" sz="2400" dirty="0">
                <a:latin typeface="+mn-lt"/>
              </a:rPr>
              <a:t> and </a:t>
            </a:r>
            <a:r>
              <a:rPr lang="en-US" sz="2400" dirty="0">
                <a:latin typeface="Consolas" panose="020B0609020204030204" pitchFamily="49" charset="0"/>
              </a:rPr>
              <a:t>continue</a:t>
            </a:r>
            <a:r>
              <a:rPr lang="en-US" sz="2400" dirty="0">
                <a:latin typeface="+mn-lt"/>
              </a:rPr>
              <a:t> violate structured programming. Since </a:t>
            </a:r>
            <a:r>
              <a:rPr lang="en-US" sz="2400" dirty="0" smtClean="0">
                <a:latin typeface="+mn-lt"/>
              </a:rPr>
              <a:t>the same </a:t>
            </a:r>
            <a:r>
              <a:rPr lang="en-US" sz="2400" dirty="0">
                <a:latin typeface="+mn-lt"/>
              </a:rPr>
              <a:t>effects are achievable with structured-programming techniques, these programmers </a:t>
            </a:r>
            <a:r>
              <a:rPr lang="en-US" sz="2400" dirty="0" smtClean="0">
                <a:latin typeface="+mn-lt"/>
              </a:rPr>
              <a:t>do not </a:t>
            </a:r>
            <a:r>
              <a:rPr lang="en-US" sz="2400" dirty="0">
                <a:latin typeface="+mn-lt"/>
              </a:rPr>
              <a:t>use </a:t>
            </a:r>
            <a:r>
              <a:rPr lang="en-US" sz="2400" dirty="0">
                <a:latin typeface="Consolas" panose="020B0609020204030204" pitchFamily="49" charset="0"/>
              </a:rPr>
              <a:t>break</a:t>
            </a:r>
            <a:r>
              <a:rPr lang="en-US" sz="2400" dirty="0">
                <a:latin typeface="+mn-lt"/>
              </a:rPr>
              <a:t> or </a:t>
            </a:r>
            <a:r>
              <a:rPr lang="en-US" sz="2400" dirty="0">
                <a:latin typeface="Consolas" panose="020B0609020204030204" pitchFamily="49" charset="0"/>
              </a:rPr>
              <a:t>continue</a:t>
            </a:r>
            <a:r>
              <a:rPr lang="en-US" sz="2400" dirty="0">
                <a:latin typeface="+mn-lt"/>
              </a:rPr>
              <a:t>.</a:t>
            </a:r>
          </a:p>
        </p:txBody>
      </p:sp>
    </p:spTree>
    <p:extLst>
      <p:ext uri="{BB962C8B-B14F-4D97-AF65-F5344CB8AC3E}">
        <p14:creationId xmlns:p14="http://schemas.microsoft.com/office/powerpoint/2010/main" val="1337948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5.1 </a:t>
            </a:r>
            <a:r>
              <a:rPr lang="en-US" dirty="0"/>
              <a:t>Counter-Controlled Iteration with the While Iteration Statement</a:t>
            </a:r>
          </a:p>
        </p:txBody>
      </p:sp>
      <p:pic>
        <p:nvPicPr>
          <p:cNvPr id="4" name="Picture 3" descr="Computer code and output. The computer code has 15 lines. The lines read as follows. Line 1. forward slash forward slash F i g period 5 period 1 colon While Counter period c p p. Line 2. forward slash forward slash Counter dash controlled iteration with the while iteration statement period. Line 3. hash include left angle bracket i o stream right angle bracket. Line 4. using namespace s t d semicolon. Line 5. Blank. Line 6. i n t main left parenthesis right parenthesis left brace. Line 7, indented once. unsigned i n t counter left brace 1 right brace semicolon forward slash forward slash declare and initialize control variable. This line is highlighted. Line 8. Blank. Line 9, indented once. while left parenthesis counter less than sign equals 10 right parenthesis left brace forward slash forward slash loop dash continuation condition. The words, counter less than sign equals 10 are highlighted. Line 10, indented twice. 10 c out left angle bracket left angle bracket counter left angle bracket left angle bracket double quote double quote semicolon. Line 11, indented twice. Plus plus counter semicolon forward slash forward slash increment control variable. the words, plus plus counter are highlighted. Line 12, indented once. right brace. Line 13. Blank. Line 14, indented once. c out left angle bracket left angle bracket end l semicolon. Line 15. right brace. The output reads, 1 2 3 4 5 6 7 8 9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547" y="1754796"/>
            <a:ext cx="8262906" cy="4110409"/>
          </a:xfrm>
          <a:prstGeom prst="rect">
            <a:avLst/>
          </a:prstGeom>
        </p:spPr>
      </p:pic>
    </p:spTree>
    <p:extLst>
      <p:ext uri="{BB962C8B-B14F-4D97-AF65-F5344CB8AC3E}">
        <p14:creationId xmlns:p14="http://schemas.microsoft.com/office/powerpoint/2010/main" val="245515689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5.2</a:t>
            </a:r>
          </a:p>
        </p:txBody>
      </p:sp>
      <p:sp>
        <p:nvSpPr>
          <p:cNvPr id="3" name="Text Placeholder 2"/>
          <p:cNvSpPr>
            <a:spLocks noGrp="1"/>
          </p:cNvSpPr>
          <p:nvPr>
            <p:ph type="body" idx="1"/>
          </p:nvPr>
        </p:nvSpPr>
        <p:spPr/>
        <p:txBody>
          <a:bodyPr/>
          <a:lstStyle/>
          <a:p>
            <a:pPr marL="0" indent="0">
              <a:buNone/>
            </a:pPr>
            <a:r>
              <a:rPr lang="en-US" sz="2400" dirty="0">
                <a:latin typeface="+mn-lt"/>
              </a:rPr>
              <a:t>There’s a tension between achieving quality software engineering and achieving the </a:t>
            </a:r>
            <a:r>
              <a:rPr lang="en-US" sz="2400" dirty="0" smtClean="0">
                <a:latin typeface="+mn-lt"/>
              </a:rPr>
              <a:t>bestperforming</a:t>
            </a:r>
            <a:r>
              <a:rPr lang="en-US" sz="2400" dirty="0">
                <a:latin typeface="+mn-lt"/>
              </a:rPr>
              <a:t> </a:t>
            </a:r>
            <a:r>
              <a:rPr lang="en-US" sz="2400" dirty="0" smtClean="0">
                <a:latin typeface="+mn-lt"/>
              </a:rPr>
              <a:t>software</a:t>
            </a:r>
            <a:r>
              <a:rPr lang="en-US" sz="2400" dirty="0">
                <a:latin typeface="+mn-lt"/>
              </a:rPr>
              <a:t>. Sometimes one of these goals is achieved at the expense of the </a:t>
            </a:r>
            <a:r>
              <a:rPr lang="en-US" sz="2400" dirty="0" smtClean="0">
                <a:latin typeface="+mn-lt"/>
              </a:rPr>
              <a:t>other. For </a:t>
            </a:r>
            <a:r>
              <a:rPr lang="en-US" sz="2400" dirty="0">
                <a:latin typeface="+mn-lt"/>
              </a:rPr>
              <a:t>all but the most performance-intensive situations, apply the following rule of </a:t>
            </a:r>
            <a:r>
              <a:rPr lang="en-US" sz="2400" dirty="0" smtClean="0">
                <a:latin typeface="+mn-lt"/>
              </a:rPr>
              <a:t>thumb: First</a:t>
            </a:r>
            <a:r>
              <a:rPr lang="en-US" sz="2400" dirty="0">
                <a:latin typeface="+mn-lt"/>
              </a:rPr>
              <a:t>, make your code simple and correct; then make it fast and small, but only if necessary.</a:t>
            </a:r>
          </a:p>
        </p:txBody>
      </p:sp>
    </p:spTree>
    <p:extLst>
      <p:ext uri="{BB962C8B-B14F-4D97-AF65-F5344CB8AC3E}">
        <p14:creationId xmlns:p14="http://schemas.microsoft.com/office/powerpoint/2010/main" val="9836313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5.11 </a:t>
            </a:r>
            <a:r>
              <a:rPr lang="en-US" dirty="0" smtClean="0"/>
              <a:t>Logical Operators </a:t>
            </a:r>
            <a:r>
              <a:rPr lang="en-US" sz="2000" b="0" dirty="0" smtClean="0"/>
              <a:t>(1 of 2)</a:t>
            </a:r>
            <a:endParaRPr lang="en-US" sz="2000" b="0"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C++ provides </a:t>
            </a:r>
            <a:r>
              <a:rPr lang="en-US" altLang="en-US" sz="2400" b="1" dirty="0">
                <a:solidFill>
                  <a:schemeClr val="tx1"/>
                </a:solidFill>
                <a:latin typeface="+mn-lt"/>
              </a:rPr>
              <a:t>logical operators</a:t>
            </a:r>
            <a:r>
              <a:rPr lang="en-US" altLang="en-US" sz="2400" dirty="0">
                <a:solidFill>
                  <a:srgbClr val="000000"/>
                </a:solidFill>
                <a:latin typeface="+mn-lt"/>
              </a:rPr>
              <a:t> that are used to form more complex conditions by combining simple conditions.</a:t>
            </a:r>
          </a:p>
          <a:p>
            <a:pPr eaLnBrk="1" hangingPunct="1"/>
            <a:r>
              <a:rPr lang="en-US" altLang="en-US" sz="2400" dirty="0">
                <a:solidFill>
                  <a:srgbClr val="000000"/>
                </a:solidFill>
                <a:latin typeface="+mn-lt"/>
              </a:rPr>
              <a:t>The logical operators are </a:t>
            </a:r>
            <a:r>
              <a:rPr lang="en-US" altLang="en-US" sz="2400" dirty="0">
                <a:solidFill>
                  <a:srgbClr val="000000"/>
                </a:solidFill>
                <a:latin typeface="Consolas" panose="020B0609020204030204" pitchFamily="49" charset="0"/>
              </a:rPr>
              <a:t>&amp;&amp;</a:t>
            </a:r>
            <a:r>
              <a:rPr lang="en-US" altLang="en-US" sz="2400" dirty="0">
                <a:solidFill>
                  <a:srgbClr val="000000"/>
                </a:solidFill>
                <a:latin typeface="+mn-lt"/>
              </a:rPr>
              <a:t> (logical AND), </a:t>
            </a:r>
            <a:r>
              <a:rPr lang="en-US" altLang="en-US" sz="2400" dirty="0">
                <a:solidFill>
                  <a:srgbClr val="000000"/>
                </a:solidFill>
                <a:latin typeface="Consolas" panose="020B0609020204030204" pitchFamily="49" charset="0"/>
              </a:rPr>
              <a:t>||</a:t>
            </a:r>
            <a:r>
              <a:rPr lang="en-US" altLang="en-US" sz="2400" dirty="0">
                <a:solidFill>
                  <a:srgbClr val="000000"/>
                </a:solidFill>
                <a:latin typeface="+mn-lt"/>
              </a:rPr>
              <a:t> (logical OR) and </a:t>
            </a:r>
            <a:r>
              <a:rPr lang="en-US" altLang="en-US" sz="2400" dirty="0">
                <a:solidFill>
                  <a:srgbClr val="000000"/>
                </a:solidFill>
                <a:latin typeface="Consolas" panose="020B0609020204030204" pitchFamily="49" charset="0"/>
              </a:rPr>
              <a:t>!</a:t>
            </a:r>
            <a:r>
              <a:rPr lang="en-US" altLang="en-US" sz="2400" dirty="0">
                <a:solidFill>
                  <a:srgbClr val="000000"/>
                </a:solidFill>
                <a:latin typeface="+mn-lt"/>
              </a:rPr>
              <a:t> (logical NOT, </a:t>
            </a:r>
            <a:r>
              <a:rPr lang="en-US" altLang="en-US" sz="2400" dirty="0" smtClean="0">
                <a:solidFill>
                  <a:srgbClr val="000000"/>
                </a:solidFill>
                <a:latin typeface="+mn-lt"/>
              </a:rPr>
              <a:t>also </a:t>
            </a:r>
            <a:r>
              <a:rPr lang="en-US" altLang="en-US" sz="2400" dirty="0">
                <a:solidFill>
                  <a:srgbClr val="000000"/>
                </a:solidFill>
                <a:latin typeface="+mn-lt"/>
              </a:rPr>
              <a:t>called logical negation</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2789587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5.11.1 Logical </a:t>
            </a:r>
            <a:r>
              <a:rPr lang="en-US" dirty="0"/>
              <a:t>and (&amp;&amp;) Operator</a:t>
            </a:r>
          </a:p>
        </p:txBody>
      </p:sp>
      <p:sp>
        <p:nvSpPr>
          <p:cNvPr id="3" name="Text Placeholder 2"/>
          <p:cNvSpPr>
            <a:spLocks noGrp="1"/>
          </p:cNvSpPr>
          <p:nvPr>
            <p:ph type="body" idx="1"/>
          </p:nvPr>
        </p:nvSpPr>
        <p:spPr/>
        <p:txBody>
          <a:bodyPr/>
          <a:lstStyle/>
          <a:p>
            <a:pPr eaLnBrk="1" hangingPunct="1">
              <a:defRPr/>
            </a:pPr>
            <a:r>
              <a:rPr lang="en-US" sz="2400" dirty="0">
                <a:solidFill>
                  <a:srgbClr val="000000"/>
                </a:solidFill>
                <a:latin typeface="+mn-lt"/>
              </a:rPr>
              <a:t>The </a:t>
            </a:r>
            <a:r>
              <a:rPr lang="en-US" sz="2400" b="1" dirty="0">
                <a:solidFill>
                  <a:schemeClr val="tx1"/>
                </a:solidFill>
                <a:latin typeface="Consolas" panose="020B0609020204030204" pitchFamily="49" charset="0"/>
              </a:rPr>
              <a:t>&amp;&amp;</a:t>
            </a:r>
            <a:r>
              <a:rPr lang="en-US" sz="2400" b="1" dirty="0">
                <a:solidFill>
                  <a:schemeClr val="tx1"/>
                </a:solidFill>
                <a:latin typeface="+mn-lt"/>
              </a:rPr>
              <a:t> </a:t>
            </a:r>
            <a:r>
              <a:rPr lang="en-US" sz="2400" dirty="0">
                <a:solidFill>
                  <a:schemeClr val="tx1"/>
                </a:solidFill>
                <a:latin typeface="+mn-lt"/>
              </a:rPr>
              <a:t>(</a:t>
            </a:r>
            <a:r>
              <a:rPr lang="en-US" sz="2400" b="1" dirty="0">
                <a:solidFill>
                  <a:schemeClr val="tx1"/>
                </a:solidFill>
                <a:latin typeface="+mn-lt"/>
              </a:rPr>
              <a:t>logical AND</a:t>
            </a:r>
            <a:r>
              <a:rPr lang="en-US" sz="2400" dirty="0">
                <a:solidFill>
                  <a:schemeClr val="tx1"/>
                </a:solidFill>
                <a:latin typeface="+mn-lt"/>
              </a:rPr>
              <a:t>)</a:t>
            </a:r>
            <a:r>
              <a:rPr lang="en-US" sz="2400" dirty="0">
                <a:solidFill>
                  <a:srgbClr val="000000"/>
                </a:solidFill>
                <a:latin typeface="+mn-lt"/>
              </a:rPr>
              <a:t> operator is used to ensure that two conditions are </a:t>
            </a:r>
            <a:r>
              <a:rPr lang="en-US" sz="2400" b="1" dirty="0">
                <a:solidFill>
                  <a:srgbClr val="000000"/>
                </a:solidFill>
                <a:latin typeface="+mn-lt"/>
              </a:rPr>
              <a:t>both</a:t>
            </a:r>
            <a:r>
              <a:rPr lang="en-US" sz="2400" i="1" dirty="0">
                <a:solidFill>
                  <a:srgbClr val="000000"/>
                </a:solidFill>
                <a:latin typeface="+mn-lt"/>
              </a:rPr>
              <a:t> </a:t>
            </a:r>
            <a:r>
              <a:rPr lang="en-US" sz="2400" dirty="0">
                <a:solidFill>
                  <a:srgbClr val="000000"/>
                </a:solidFill>
                <a:latin typeface="Consolas" panose="020B0609020204030204" pitchFamily="49" charset="0"/>
              </a:rPr>
              <a:t>true</a:t>
            </a:r>
            <a:r>
              <a:rPr lang="en-US" sz="2400" dirty="0">
                <a:solidFill>
                  <a:srgbClr val="000000"/>
                </a:solidFill>
                <a:latin typeface="+mn-lt"/>
              </a:rPr>
              <a:t> before we choose a certain path of execution.</a:t>
            </a:r>
          </a:p>
          <a:p>
            <a:pPr eaLnBrk="1" hangingPunct="1">
              <a:defRPr/>
            </a:pPr>
            <a:r>
              <a:rPr lang="en-US" sz="2400" dirty="0">
                <a:solidFill>
                  <a:srgbClr val="000000"/>
                </a:solidFill>
                <a:latin typeface="+mn-lt"/>
              </a:rPr>
              <a:t>The simple condition to the left of the </a:t>
            </a:r>
            <a:r>
              <a:rPr lang="en-US" sz="2400" dirty="0">
                <a:solidFill>
                  <a:srgbClr val="000000"/>
                </a:solidFill>
                <a:latin typeface="Consolas" panose="020B0609020204030204" pitchFamily="49" charset="0"/>
              </a:rPr>
              <a:t>&amp;&amp;</a:t>
            </a:r>
            <a:r>
              <a:rPr lang="en-US" sz="2400" dirty="0">
                <a:solidFill>
                  <a:srgbClr val="000000"/>
                </a:solidFill>
                <a:latin typeface="+mn-lt"/>
              </a:rPr>
              <a:t> operator evaluates first.</a:t>
            </a:r>
          </a:p>
          <a:p>
            <a:pPr eaLnBrk="1" hangingPunct="1">
              <a:defRPr/>
            </a:pPr>
            <a:r>
              <a:rPr lang="en-US" sz="2400" dirty="0">
                <a:solidFill>
                  <a:srgbClr val="000000"/>
                </a:solidFill>
                <a:latin typeface="+mn-lt"/>
              </a:rPr>
              <a:t>If necessary, the simple condition to the right of the </a:t>
            </a:r>
            <a:r>
              <a:rPr lang="en-US" sz="2400" dirty="0">
                <a:solidFill>
                  <a:srgbClr val="000000"/>
                </a:solidFill>
                <a:latin typeface="Consolas" panose="020B0609020204030204" pitchFamily="49" charset="0"/>
              </a:rPr>
              <a:t>&amp;&amp; </a:t>
            </a:r>
            <a:r>
              <a:rPr lang="en-US" sz="2400" dirty="0">
                <a:solidFill>
                  <a:srgbClr val="000000"/>
                </a:solidFill>
                <a:latin typeface="+mn-lt"/>
              </a:rPr>
              <a:t>operator evaluates next.</a:t>
            </a:r>
          </a:p>
          <a:p>
            <a:pPr eaLnBrk="1" hangingPunct="1">
              <a:defRPr/>
            </a:pPr>
            <a:r>
              <a:rPr lang="en-US" sz="2400" dirty="0">
                <a:solidFill>
                  <a:srgbClr val="000000"/>
                </a:solidFill>
                <a:latin typeface="+mn-lt"/>
              </a:rPr>
              <a:t>The right side of a logical </a:t>
            </a:r>
            <a:r>
              <a:rPr lang="en-US" sz="2400" dirty="0">
                <a:solidFill>
                  <a:srgbClr val="000000"/>
                </a:solidFill>
                <a:latin typeface="Consolas" panose="020B0609020204030204" pitchFamily="49" charset="0"/>
              </a:rPr>
              <a:t>AND</a:t>
            </a:r>
            <a:r>
              <a:rPr lang="en-US" sz="2400" dirty="0">
                <a:solidFill>
                  <a:srgbClr val="000000"/>
                </a:solidFill>
                <a:latin typeface="+mn-lt"/>
              </a:rPr>
              <a:t> expression is evaluated only if the left side is </a:t>
            </a:r>
            <a:r>
              <a:rPr lang="en-US" sz="2400" dirty="0">
                <a:solidFill>
                  <a:srgbClr val="000000"/>
                </a:solidFill>
                <a:latin typeface="Consolas" panose="020B0609020204030204" pitchFamily="49" charset="0"/>
              </a:rPr>
              <a:t>true</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30622954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5.11 Logical Operators </a:t>
            </a:r>
            <a:r>
              <a:rPr lang="en-US" sz="2000" b="0" dirty="0" smtClean="0"/>
              <a:t>(2 </a:t>
            </a:r>
            <a:r>
              <a:rPr lang="en-US" sz="2000" b="0" dirty="0"/>
              <a:t>of 2)</a:t>
            </a:r>
            <a:endParaRPr lang="en-US" dirty="0"/>
          </a:p>
        </p:txBody>
      </p:sp>
      <p:sp>
        <p:nvSpPr>
          <p:cNvPr id="3" name="Text Placeholder 2"/>
          <p:cNvSpPr>
            <a:spLocks noGrp="1"/>
          </p:cNvSpPr>
          <p:nvPr>
            <p:ph type="body" idx="1"/>
          </p:nvPr>
        </p:nvSpPr>
        <p:spPr/>
        <p:txBody>
          <a:bodyPr/>
          <a:lstStyle/>
          <a:p>
            <a:pPr eaLnBrk="1" hangingPunct="1"/>
            <a:r>
              <a:rPr lang="en-US" altLang="en-US" sz="2400" dirty="0" smtClean="0">
                <a:solidFill>
                  <a:srgbClr val="000000"/>
                </a:solidFill>
                <a:latin typeface="+mn-lt"/>
              </a:rPr>
              <a:t>Figure 5.15 </a:t>
            </a:r>
            <a:r>
              <a:rPr lang="en-US" altLang="en-US" sz="2400" dirty="0">
                <a:solidFill>
                  <a:srgbClr val="000000"/>
                </a:solidFill>
                <a:latin typeface="+mn-lt"/>
              </a:rPr>
              <a:t>summarizes the </a:t>
            </a:r>
            <a:r>
              <a:rPr lang="en-US" altLang="en-US" sz="2400" dirty="0">
                <a:solidFill>
                  <a:srgbClr val="000000"/>
                </a:solidFill>
                <a:latin typeface="Consolas" panose="020B0609020204030204" pitchFamily="49" charset="0"/>
              </a:rPr>
              <a:t>&amp;&amp;</a:t>
            </a:r>
            <a:r>
              <a:rPr lang="en-US" altLang="en-US" sz="2400" dirty="0">
                <a:solidFill>
                  <a:srgbClr val="000000"/>
                </a:solidFill>
                <a:latin typeface="+mn-lt"/>
              </a:rPr>
              <a:t> operator.</a:t>
            </a:r>
          </a:p>
          <a:p>
            <a:pPr eaLnBrk="1" hangingPunct="1"/>
            <a:r>
              <a:rPr lang="en-US" altLang="en-US" sz="2400" dirty="0">
                <a:solidFill>
                  <a:srgbClr val="000000"/>
                </a:solidFill>
                <a:latin typeface="+mn-lt"/>
              </a:rPr>
              <a:t>The table shows all four possible combinations of </a:t>
            </a:r>
            <a:r>
              <a:rPr lang="en-US" altLang="en-US" sz="2400" dirty="0">
                <a:solidFill>
                  <a:srgbClr val="000000"/>
                </a:solidFill>
                <a:latin typeface="Consolas" panose="020B0609020204030204" pitchFamily="49" charset="0"/>
              </a:rPr>
              <a:t>false</a:t>
            </a:r>
            <a:r>
              <a:rPr lang="en-US" altLang="en-US" sz="2400" dirty="0">
                <a:solidFill>
                  <a:srgbClr val="000000"/>
                </a:solidFill>
                <a:latin typeface="+mn-lt"/>
              </a:rPr>
              <a:t> and </a:t>
            </a:r>
            <a:r>
              <a:rPr lang="en-US" altLang="en-US" sz="2400" dirty="0">
                <a:solidFill>
                  <a:srgbClr val="000000"/>
                </a:solidFill>
                <a:latin typeface="Consolas" panose="020B0609020204030204" pitchFamily="49" charset="0"/>
              </a:rPr>
              <a:t>true</a:t>
            </a:r>
            <a:r>
              <a:rPr lang="en-US" altLang="en-US" sz="2400" dirty="0">
                <a:solidFill>
                  <a:srgbClr val="000000"/>
                </a:solidFill>
                <a:latin typeface="+mn-lt"/>
              </a:rPr>
              <a:t> values for </a:t>
            </a:r>
            <a:r>
              <a:rPr lang="en-US" altLang="en-US" sz="2400" b="1" dirty="0">
                <a:solidFill>
                  <a:srgbClr val="000000"/>
                </a:solidFill>
                <a:latin typeface="+mn-lt"/>
              </a:rPr>
              <a:t>expression1</a:t>
            </a:r>
            <a:r>
              <a:rPr lang="en-US" altLang="en-US" sz="2400" i="1" dirty="0">
                <a:solidFill>
                  <a:srgbClr val="000000"/>
                </a:solidFill>
                <a:latin typeface="+mn-lt"/>
              </a:rPr>
              <a:t> </a:t>
            </a:r>
            <a:r>
              <a:rPr lang="en-US" altLang="en-US" sz="2400" dirty="0">
                <a:solidFill>
                  <a:srgbClr val="000000"/>
                </a:solidFill>
                <a:latin typeface="+mn-lt"/>
              </a:rPr>
              <a:t>and</a:t>
            </a:r>
            <a:r>
              <a:rPr lang="en-US" altLang="en-US" sz="2400" i="1" dirty="0">
                <a:solidFill>
                  <a:srgbClr val="000000"/>
                </a:solidFill>
                <a:latin typeface="+mn-lt"/>
              </a:rPr>
              <a:t> </a:t>
            </a:r>
            <a:r>
              <a:rPr lang="en-US" altLang="en-US" sz="2400" b="1" dirty="0">
                <a:solidFill>
                  <a:srgbClr val="000000"/>
                </a:solidFill>
                <a:latin typeface="+mn-lt"/>
              </a:rPr>
              <a:t>expression2.</a:t>
            </a:r>
          </a:p>
          <a:p>
            <a:pPr eaLnBrk="1" hangingPunct="1"/>
            <a:r>
              <a:rPr lang="en-US" altLang="en-US" sz="2400" dirty="0">
                <a:solidFill>
                  <a:srgbClr val="000000"/>
                </a:solidFill>
                <a:latin typeface="+mn-lt"/>
              </a:rPr>
              <a:t>Such tables are often called </a:t>
            </a:r>
            <a:r>
              <a:rPr lang="en-US" altLang="en-US" sz="2400" b="1" dirty="0">
                <a:solidFill>
                  <a:schemeClr val="tx1"/>
                </a:solidFill>
                <a:latin typeface="+mn-lt"/>
              </a:rPr>
              <a:t>truth tables</a:t>
            </a:r>
            <a:r>
              <a:rPr lang="en-US" altLang="en-US" sz="2400" dirty="0">
                <a:solidFill>
                  <a:srgbClr val="000000"/>
                </a:solidFill>
                <a:latin typeface="+mn-lt"/>
              </a:rPr>
              <a:t>.</a:t>
            </a:r>
          </a:p>
          <a:p>
            <a:pPr eaLnBrk="1" hangingPunct="1"/>
            <a:r>
              <a:rPr lang="en-US" altLang="en-US" sz="2400" dirty="0">
                <a:solidFill>
                  <a:srgbClr val="000000"/>
                </a:solidFill>
                <a:latin typeface="+mn-lt"/>
              </a:rPr>
              <a:t>C++ evaluates to </a:t>
            </a:r>
            <a:r>
              <a:rPr lang="en-US" altLang="en-US" sz="2400" dirty="0">
                <a:solidFill>
                  <a:srgbClr val="000000"/>
                </a:solidFill>
                <a:latin typeface="Consolas" panose="020B0609020204030204" pitchFamily="49" charset="0"/>
              </a:rPr>
              <a:t>false</a:t>
            </a:r>
            <a:r>
              <a:rPr lang="en-US" altLang="en-US" sz="2400" dirty="0">
                <a:solidFill>
                  <a:srgbClr val="000000"/>
                </a:solidFill>
                <a:latin typeface="+mn-lt"/>
              </a:rPr>
              <a:t> or </a:t>
            </a:r>
            <a:r>
              <a:rPr lang="en-US" altLang="en-US" sz="2400" dirty="0">
                <a:solidFill>
                  <a:srgbClr val="000000"/>
                </a:solidFill>
                <a:latin typeface="Consolas" panose="020B0609020204030204" pitchFamily="49" charset="0"/>
              </a:rPr>
              <a:t>true</a:t>
            </a:r>
            <a:r>
              <a:rPr lang="en-US" altLang="en-US" sz="2400" dirty="0">
                <a:solidFill>
                  <a:srgbClr val="000000"/>
                </a:solidFill>
                <a:latin typeface="+mn-lt"/>
              </a:rPr>
              <a:t> all expressions that include relational operators, equality operators and/or logical operators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2108518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a:t>
            </a:r>
            <a:r>
              <a:rPr lang="en-US" dirty="0" smtClean="0"/>
              <a:t>5.15 </a:t>
            </a:r>
            <a:r>
              <a:rPr lang="en-US" dirty="0">
                <a:latin typeface="Consolas" panose="020B0609020204030204" pitchFamily="49" charset="0"/>
              </a:rPr>
              <a:t>&amp;&amp;</a:t>
            </a:r>
            <a:r>
              <a:rPr lang="en-US" dirty="0"/>
              <a:t> (Logical and) Operator Truth Table</a:t>
            </a:r>
          </a:p>
        </p:txBody>
      </p:sp>
      <p:graphicFrame>
        <p:nvGraphicFramePr>
          <p:cNvPr id="4" name="Table 3"/>
          <p:cNvGraphicFramePr>
            <a:graphicFrameLocks noGrp="1"/>
          </p:cNvGraphicFramePr>
          <p:nvPr>
            <p:extLst>
              <p:ext uri="{D42A27DB-BD31-4B8C-83A1-F6EECF244321}">
                <p14:modId xmlns:p14="http://schemas.microsoft.com/office/powerpoint/2010/main" val="1939169601"/>
              </p:ext>
            </p:extLst>
          </p:nvPr>
        </p:nvGraphicFramePr>
        <p:xfrm>
          <a:off x="943430" y="2159000"/>
          <a:ext cx="6516913" cy="1828800"/>
        </p:xfrm>
        <a:graphic>
          <a:graphicData uri="http://schemas.openxmlformats.org/drawingml/2006/table">
            <a:tbl>
              <a:tblPr firstRow="1" bandRow="1">
                <a:tableStyleId>{5940675A-B579-460E-94D1-54222C63F5DA}</a:tableStyleId>
              </a:tblPr>
              <a:tblGrid>
                <a:gridCol w="1553027">
                  <a:extLst>
                    <a:ext uri="{9D8B030D-6E8A-4147-A177-3AD203B41FA5}">
                      <a16:colId xmlns:a16="http://schemas.microsoft.com/office/drawing/2014/main" val="3144439869"/>
                    </a:ext>
                  </a:extLst>
                </a:gridCol>
                <a:gridCol w="1538514">
                  <a:extLst>
                    <a:ext uri="{9D8B030D-6E8A-4147-A177-3AD203B41FA5}">
                      <a16:colId xmlns:a16="http://schemas.microsoft.com/office/drawing/2014/main" val="2540130960"/>
                    </a:ext>
                  </a:extLst>
                </a:gridCol>
                <a:gridCol w="3425372">
                  <a:extLst>
                    <a:ext uri="{9D8B030D-6E8A-4147-A177-3AD203B41FA5}">
                      <a16:colId xmlns:a16="http://schemas.microsoft.com/office/drawing/2014/main" val="4259714517"/>
                    </a:ext>
                  </a:extLst>
                </a:gridCol>
              </a:tblGrid>
              <a:tr h="321056">
                <a:tc>
                  <a:txBody>
                    <a:bodyPr/>
                    <a:lstStyle/>
                    <a:p>
                      <a:r>
                        <a:rPr lang="en-US" sz="1800" b="1" i="0" u="none" strike="noStrike" cap="none" baseline="0" dirty="0" smtClean="0">
                          <a:solidFill>
                            <a:schemeClr val="tx1"/>
                          </a:solidFill>
                          <a:latin typeface="+mn-lt"/>
                          <a:ea typeface="+mn-ea"/>
                          <a:cs typeface="+mn-cs"/>
                          <a:sym typeface="Arial"/>
                        </a:rPr>
                        <a:t>expression1</a:t>
                      </a:r>
                      <a:endParaRPr lang="en-US" sz="1800" b="1" dirty="0"/>
                    </a:p>
                  </a:txBody>
                  <a:tcPr/>
                </a:tc>
                <a:tc>
                  <a:txBody>
                    <a:bodyPr/>
                    <a:lstStyle/>
                    <a:p>
                      <a:r>
                        <a:rPr lang="en-US" sz="1800" b="1" i="0" u="none" strike="noStrike" cap="none" baseline="0" dirty="0" smtClean="0">
                          <a:solidFill>
                            <a:schemeClr val="tx1"/>
                          </a:solidFill>
                          <a:latin typeface="+mn-lt"/>
                          <a:ea typeface="+mn-ea"/>
                          <a:cs typeface="+mn-cs"/>
                          <a:sym typeface="Arial"/>
                        </a:rPr>
                        <a:t>expression2</a:t>
                      </a:r>
                      <a:endParaRPr lang="en-US" sz="1800" b="1" dirty="0"/>
                    </a:p>
                  </a:txBody>
                  <a:tcPr/>
                </a:tc>
                <a:tc>
                  <a:txBody>
                    <a:bodyPr/>
                    <a:lstStyle/>
                    <a:p>
                      <a:r>
                        <a:rPr lang="en-US" sz="1800" b="1" i="0" u="none" strike="noStrike" cap="none" baseline="0" dirty="0" smtClean="0">
                          <a:solidFill>
                            <a:schemeClr val="tx1"/>
                          </a:solidFill>
                          <a:latin typeface="+mn-lt"/>
                          <a:ea typeface="+mn-ea"/>
                          <a:cs typeface="+mn-cs"/>
                          <a:sym typeface="Arial"/>
                        </a:rPr>
                        <a:t>expression1 </a:t>
                      </a:r>
                      <a:r>
                        <a:rPr lang="en-US" sz="1800" b="1" i="0" u="none" strike="noStrike" cap="none" baseline="0" dirty="0" smtClean="0">
                          <a:solidFill>
                            <a:schemeClr val="tx1"/>
                          </a:solidFill>
                          <a:latin typeface="Consolas" panose="020B0609020204030204" pitchFamily="49" charset="0"/>
                          <a:ea typeface="+mn-ea"/>
                          <a:cs typeface="+mn-cs"/>
                          <a:sym typeface="Arial"/>
                        </a:rPr>
                        <a:t>&amp;&amp;</a:t>
                      </a:r>
                      <a:r>
                        <a:rPr lang="en-US" sz="1800" b="1" i="0" u="none" strike="noStrike" cap="none" baseline="0" dirty="0" smtClean="0">
                          <a:solidFill>
                            <a:schemeClr val="tx1"/>
                          </a:solidFill>
                          <a:latin typeface="+mn-lt"/>
                          <a:ea typeface="+mn-ea"/>
                          <a:cs typeface="+mn-cs"/>
                          <a:sym typeface="Arial"/>
                        </a:rPr>
                        <a:t> expression2</a:t>
                      </a:r>
                      <a:endParaRPr lang="en-US" sz="1800" b="1" dirty="0"/>
                    </a:p>
                  </a:txBody>
                  <a:tcPr/>
                </a:tc>
                <a:extLst>
                  <a:ext uri="{0D108BD9-81ED-4DB2-BD59-A6C34878D82A}">
                    <a16:rowId xmlns:a16="http://schemas.microsoft.com/office/drawing/2014/main" val="2132495569"/>
                  </a:ext>
                </a:extLst>
              </a:tr>
              <a:tr h="321056">
                <a:tc>
                  <a:txBody>
                    <a:bodyPr/>
                    <a:lstStyle/>
                    <a:p>
                      <a:r>
                        <a:rPr lang="en-US" sz="1800" b="0" i="0" u="none" strike="noStrike" cap="none" baseline="0" dirty="0" smtClean="0">
                          <a:solidFill>
                            <a:schemeClr val="tx1"/>
                          </a:solidFill>
                          <a:latin typeface="+mn-lt"/>
                          <a:ea typeface="+mn-ea"/>
                          <a:cs typeface="+mn-cs"/>
                          <a:sym typeface="Arial"/>
                        </a:rPr>
                        <a:t>false</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false</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false</a:t>
                      </a:r>
                      <a:endParaRPr lang="en-US" sz="1800" dirty="0"/>
                    </a:p>
                  </a:txBody>
                  <a:tcPr/>
                </a:tc>
                <a:extLst>
                  <a:ext uri="{0D108BD9-81ED-4DB2-BD59-A6C34878D82A}">
                    <a16:rowId xmlns:a16="http://schemas.microsoft.com/office/drawing/2014/main" val="1887859971"/>
                  </a:ext>
                </a:extLst>
              </a:tr>
              <a:tr h="321056">
                <a:tc>
                  <a:txBody>
                    <a:bodyPr/>
                    <a:lstStyle/>
                    <a:p>
                      <a:r>
                        <a:rPr lang="en-US" sz="1800" b="0" i="0" u="none" strike="noStrike" cap="none" baseline="0" dirty="0" smtClean="0">
                          <a:solidFill>
                            <a:schemeClr val="tx1"/>
                          </a:solidFill>
                          <a:latin typeface="+mn-lt"/>
                          <a:ea typeface="+mn-ea"/>
                          <a:cs typeface="+mn-cs"/>
                          <a:sym typeface="Arial"/>
                        </a:rPr>
                        <a:t>false</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true</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false</a:t>
                      </a:r>
                      <a:endParaRPr lang="en-US" sz="1800" dirty="0"/>
                    </a:p>
                  </a:txBody>
                  <a:tcPr/>
                </a:tc>
                <a:extLst>
                  <a:ext uri="{0D108BD9-81ED-4DB2-BD59-A6C34878D82A}">
                    <a16:rowId xmlns:a16="http://schemas.microsoft.com/office/drawing/2014/main" val="2537099122"/>
                  </a:ext>
                </a:extLst>
              </a:tr>
              <a:tr h="321056">
                <a:tc>
                  <a:txBody>
                    <a:bodyPr/>
                    <a:lstStyle/>
                    <a:p>
                      <a:r>
                        <a:rPr lang="en-US" sz="1800" b="0" i="0" u="none" strike="noStrike" cap="none" baseline="0" dirty="0" smtClean="0">
                          <a:solidFill>
                            <a:schemeClr val="tx1"/>
                          </a:solidFill>
                          <a:latin typeface="+mn-lt"/>
                          <a:ea typeface="+mn-ea"/>
                          <a:cs typeface="+mn-cs"/>
                          <a:sym typeface="Arial"/>
                        </a:rPr>
                        <a:t>true</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false</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false</a:t>
                      </a:r>
                      <a:endParaRPr lang="en-US" sz="1800" dirty="0"/>
                    </a:p>
                  </a:txBody>
                  <a:tcPr/>
                </a:tc>
                <a:extLst>
                  <a:ext uri="{0D108BD9-81ED-4DB2-BD59-A6C34878D82A}">
                    <a16:rowId xmlns:a16="http://schemas.microsoft.com/office/drawing/2014/main" val="480402433"/>
                  </a:ext>
                </a:extLst>
              </a:tr>
              <a:tr h="321056">
                <a:tc>
                  <a:txBody>
                    <a:bodyPr/>
                    <a:lstStyle/>
                    <a:p>
                      <a:r>
                        <a:rPr lang="en-US" sz="1800" b="0" i="0" u="none" strike="noStrike" cap="none" baseline="0" dirty="0" smtClean="0">
                          <a:solidFill>
                            <a:schemeClr val="tx1"/>
                          </a:solidFill>
                          <a:latin typeface="+mn-lt"/>
                          <a:ea typeface="+mn-ea"/>
                          <a:cs typeface="+mn-cs"/>
                          <a:sym typeface="Arial"/>
                        </a:rPr>
                        <a:t>true</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true</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true</a:t>
                      </a:r>
                      <a:endParaRPr lang="en-US" sz="1800" dirty="0"/>
                    </a:p>
                  </a:txBody>
                  <a:tcPr/>
                </a:tc>
                <a:extLst>
                  <a:ext uri="{0D108BD9-81ED-4DB2-BD59-A6C34878D82A}">
                    <a16:rowId xmlns:a16="http://schemas.microsoft.com/office/drawing/2014/main" val="501314842"/>
                  </a:ext>
                </a:extLst>
              </a:tr>
            </a:tbl>
          </a:graphicData>
        </a:graphic>
      </p:graphicFrame>
    </p:spTree>
    <p:extLst>
      <p:ext uri="{BB962C8B-B14F-4D97-AF65-F5344CB8AC3E}">
        <p14:creationId xmlns:p14="http://schemas.microsoft.com/office/powerpoint/2010/main" val="14203489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5.11.2 </a:t>
            </a:r>
            <a:r>
              <a:rPr lang="en-US" dirty="0" smtClean="0"/>
              <a:t>Logical </a:t>
            </a:r>
            <a:r>
              <a:rPr lang="en-US" dirty="0"/>
              <a:t>or (</a:t>
            </a:r>
            <a:r>
              <a:rPr lang="en-US" dirty="0">
                <a:latin typeface="Consolas" panose="020B0609020204030204" pitchFamily="49" charset="0"/>
              </a:rPr>
              <a:t>||</a:t>
            </a:r>
            <a:r>
              <a:rPr lang="en-US" dirty="0"/>
              <a:t>) Operator</a:t>
            </a:r>
          </a:p>
        </p:txBody>
      </p:sp>
      <p:sp>
        <p:nvSpPr>
          <p:cNvPr id="3" name="Text Placeholder 2"/>
          <p:cNvSpPr>
            <a:spLocks noGrp="1"/>
          </p:cNvSpPr>
          <p:nvPr>
            <p:ph type="body" idx="1"/>
          </p:nvPr>
        </p:nvSpPr>
        <p:spPr/>
        <p:txBody>
          <a:bodyPr/>
          <a:lstStyle/>
          <a:p>
            <a:pPr eaLnBrk="1" hangingPunct="1">
              <a:defRPr/>
            </a:pPr>
            <a:r>
              <a:rPr lang="en-US" sz="2400" dirty="0">
                <a:solidFill>
                  <a:srgbClr val="000000"/>
                </a:solidFill>
                <a:latin typeface="+mn-lt"/>
              </a:rPr>
              <a:t>The </a:t>
            </a:r>
            <a:r>
              <a:rPr lang="en-US" sz="2400" dirty="0">
                <a:solidFill>
                  <a:schemeClr val="tx1"/>
                </a:solidFill>
                <a:latin typeface="Consolas" panose="020B0609020204030204" pitchFamily="49" charset="0"/>
              </a:rPr>
              <a:t>||</a:t>
            </a:r>
            <a:r>
              <a:rPr lang="en-US" sz="2400" dirty="0">
                <a:solidFill>
                  <a:srgbClr val="0000FF"/>
                </a:solidFill>
                <a:latin typeface="+mn-lt"/>
              </a:rPr>
              <a:t> </a:t>
            </a:r>
            <a:r>
              <a:rPr lang="en-US" sz="2400" dirty="0">
                <a:solidFill>
                  <a:srgbClr val="000000"/>
                </a:solidFill>
                <a:latin typeface="+mn-lt"/>
              </a:rPr>
              <a:t>(</a:t>
            </a:r>
            <a:r>
              <a:rPr lang="en-US" sz="2400" b="1" dirty="0">
                <a:solidFill>
                  <a:schemeClr val="tx1"/>
                </a:solidFill>
                <a:latin typeface="+mn-lt"/>
              </a:rPr>
              <a:t>logical OR</a:t>
            </a:r>
            <a:r>
              <a:rPr lang="en-US" sz="2400" dirty="0">
                <a:solidFill>
                  <a:srgbClr val="000000"/>
                </a:solidFill>
                <a:latin typeface="+mn-lt"/>
              </a:rPr>
              <a:t>) operator determines if either </a:t>
            </a:r>
            <a:r>
              <a:rPr lang="en-US" sz="2400" b="1" dirty="0">
                <a:solidFill>
                  <a:srgbClr val="000000"/>
                </a:solidFill>
                <a:latin typeface="+mn-lt"/>
              </a:rPr>
              <a:t>or</a:t>
            </a:r>
            <a:r>
              <a:rPr lang="en-US" sz="2400" dirty="0">
                <a:solidFill>
                  <a:srgbClr val="000000"/>
                </a:solidFill>
                <a:latin typeface="+mn-lt"/>
              </a:rPr>
              <a:t> both of two conditions are </a:t>
            </a:r>
            <a:r>
              <a:rPr lang="en-US" sz="2400" dirty="0">
                <a:solidFill>
                  <a:srgbClr val="000000"/>
                </a:solidFill>
                <a:latin typeface="Consolas" panose="020B0609020204030204" pitchFamily="49" charset="0"/>
              </a:rPr>
              <a:t>true</a:t>
            </a:r>
            <a:r>
              <a:rPr lang="en-US" sz="2400" dirty="0">
                <a:solidFill>
                  <a:srgbClr val="000000"/>
                </a:solidFill>
                <a:latin typeface="+mn-lt"/>
              </a:rPr>
              <a:t> before we choose a certain path of execution.</a:t>
            </a:r>
          </a:p>
          <a:p>
            <a:pPr eaLnBrk="1" hangingPunct="1">
              <a:defRPr/>
            </a:pPr>
            <a:r>
              <a:rPr lang="en-US" sz="2400" dirty="0" smtClean="0">
                <a:solidFill>
                  <a:srgbClr val="000000"/>
                </a:solidFill>
                <a:latin typeface="+mn-lt"/>
              </a:rPr>
              <a:t>Figure 5.16 </a:t>
            </a:r>
            <a:r>
              <a:rPr lang="en-US" sz="2400" dirty="0">
                <a:solidFill>
                  <a:srgbClr val="000000"/>
                </a:solidFill>
                <a:latin typeface="+mn-lt"/>
              </a:rPr>
              <a:t>is a truth table for the logical OR operator </a:t>
            </a:r>
            <a:r>
              <a:rPr lang="en-US" sz="2400" dirty="0" smtClean="0">
                <a:solidFill>
                  <a:srgbClr val="000000"/>
                </a:solidFill>
                <a:latin typeface="+mn-lt"/>
              </a:rPr>
              <a:t>(</a:t>
            </a:r>
            <a:r>
              <a:rPr lang="en-US" sz="2400" dirty="0" smtClean="0">
                <a:solidFill>
                  <a:srgbClr val="000000"/>
                </a:solidFill>
                <a:latin typeface="Consolas" panose="020B0609020204030204" pitchFamily="49" charset="0"/>
              </a:rPr>
              <a:t>||</a:t>
            </a:r>
            <a:r>
              <a:rPr lang="en-US" sz="2400" dirty="0" smtClean="0">
                <a:solidFill>
                  <a:srgbClr val="000000"/>
                </a:solidFill>
                <a:latin typeface="+mn-lt"/>
              </a:rPr>
              <a:t>).</a:t>
            </a:r>
            <a:endParaRPr lang="en-US" sz="2400" dirty="0">
              <a:solidFill>
                <a:srgbClr val="000000"/>
              </a:solidFill>
              <a:latin typeface="+mn-lt"/>
            </a:endParaRPr>
          </a:p>
          <a:p>
            <a:pPr eaLnBrk="1" hangingPunct="1">
              <a:defRPr/>
            </a:pPr>
            <a:r>
              <a:rPr lang="en-US" sz="2400" dirty="0">
                <a:solidFill>
                  <a:srgbClr val="000000"/>
                </a:solidFill>
                <a:latin typeface="+mn-lt"/>
              </a:rPr>
              <a:t>The </a:t>
            </a:r>
            <a:r>
              <a:rPr lang="en-US" sz="2400" dirty="0">
                <a:solidFill>
                  <a:srgbClr val="000000"/>
                </a:solidFill>
                <a:latin typeface="Consolas" panose="020B0609020204030204" pitchFamily="49" charset="0"/>
              </a:rPr>
              <a:t>&amp;&amp;</a:t>
            </a:r>
            <a:r>
              <a:rPr lang="en-US" sz="2400" dirty="0">
                <a:solidFill>
                  <a:srgbClr val="000000"/>
                </a:solidFill>
                <a:latin typeface="+mn-lt"/>
              </a:rPr>
              <a:t> operator has a higher precedence than the </a:t>
            </a:r>
            <a:r>
              <a:rPr lang="en-US" sz="2400" dirty="0">
                <a:solidFill>
                  <a:srgbClr val="000000"/>
                </a:solidFill>
                <a:latin typeface="Consolas" panose="020B0609020204030204" pitchFamily="49" charset="0"/>
              </a:rPr>
              <a:t>||</a:t>
            </a:r>
            <a:r>
              <a:rPr lang="en-US" sz="2400" dirty="0">
                <a:solidFill>
                  <a:srgbClr val="000000"/>
                </a:solidFill>
                <a:latin typeface="+mn-lt"/>
              </a:rPr>
              <a:t> operator</a:t>
            </a:r>
            <a:r>
              <a:rPr lang="en-US" sz="2400" dirty="0" smtClean="0">
                <a:solidFill>
                  <a:srgbClr val="000000"/>
                </a:solidFill>
                <a:latin typeface="+mn-lt"/>
              </a:rPr>
              <a:t>.</a:t>
            </a:r>
          </a:p>
          <a:p>
            <a:pPr eaLnBrk="1" hangingPunct="1">
              <a:defRPr/>
            </a:pPr>
            <a:r>
              <a:rPr lang="en-US" sz="2400" dirty="0" smtClean="0">
                <a:solidFill>
                  <a:srgbClr val="000000"/>
                </a:solidFill>
                <a:latin typeface="+mn-lt"/>
              </a:rPr>
              <a:t>Both </a:t>
            </a:r>
            <a:r>
              <a:rPr lang="en-US" sz="2400" dirty="0">
                <a:solidFill>
                  <a:srgbClr val="000000"/>
                </a:solidFill>
                <a:latin typeface="+mn-lt"/>
              </a:rPr>
              <a:t>operators associate from left to right</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4999135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a:t>
            </a:r>
            <a:r>
              <a:rPr lang="en-US" dirty="0" smtClean="0"/>
              <a:t>5.16 </a:t>
            </a:r>
            <a:r>
              <a:rPr lang="en-US" dirty="0">
                <a:latin typeface="Consolas" panose="020B0609020204030204" pitchFamily="49" charset="0"/>
              </a:rPr>
              <a:t>||</a:t>
            </a:r>
            <a:r>
              <a:rPr lang="en-US" dirty="0"/>
              <a:t> (Logical or) Operator Truth Table</a:t>
            </a:r>
          </a:p>
        </p:txBody>
      </p:sp>
      <p:graphicFrame>
        <p:nvGraphicFramePr>
          <p:cNvPr id="4" name="Table 3"/>
          <p:cNvGraphicFramePr>
            <a:graphicFrameLocks noGrp="1"/>
          </p:cNvGraphicFramePr>
          <p:nvPr>
            <p:extLst>
              <p:ext uri="{D42A27DB-BD31-4B8C-83A1-F6EECF244321}">
                <p14:modId xmlns:p14="http://schemas.microsoft.com/office/powerpoint/2010/main" val="3169920719"/>
              </p:ext>
            </p:extLst>
          </p:nvPr>
        </p:nvGraphicFramePr>
        <p:xfrm>
          <a:off x="1097281" y="2016035"/>
          <a:ext cx="6595290" cy="2013033"/>
        </p:xfrm>
        <a:graphic>
          <a:graphicData uri="http://schemas.openxmlformats.org/drawingml/2006/table">
            <a:tbl>
              <a:tblPr firstRow="1" bandRow="1">
                <a:tableStyleId>{5940675A-B579-460E-94D1-54222C63F5DA}</a:tableStyleId>
              </a:tblPr>
              <a:tblGrid>
                <a:gridCol w="1660747">
                  <a:extLst>
                    <a:ext uri="{9D8B030D-6E8A-4147-A177-3AD203B41FA5}">
                      <a16:colId xmlns:a16="http://schemas.microsoft.com/office/drawing/2014/main" val="3370289531"/>
                    </a:ext>
                  </a:extLst>
                </a:gridCol>
                <a:gridCol w="1654786">
                  <a:extLst>
                    <a:ext uri="{9D8B030D-6E8A-4147-A177-3AD203B41FA5}">
                      <a16:colId xmlns:a16="http://schemas.microsoft.com/office/drawing/2014/main" val="3446834491"/>
                    </a:ext>
                  </a:extLst>
                </a:gridCol>
                <a:gridCol w="3279757">
                  <a:extLst>
                    <a:ext uri="{9D8B030D-6E8A-4147-A177-3AD203B41FA5}">
                      <a16:colId xmlns:a16="http://schemas.microsoft.com/office/drawing/2014/main" val="2993610442"/>
                    </a:ext>
                  </a:extLst>
                </a:gridCol>
              </a:tblGrid>
              <a:tr h="455385">
                <a:tc>
                  <a:txBody>
                    <a:bodyPr/>
                    <a:lstStyle/>
                    <a:p>
                      <a:r>
                        <a:rPr lang="en-US" sz="1800" b="1" i="0" u="none" strike="noStrike" cap="none" baseline="0" dirty="0" smtClean="0">
                          <a:solidFill>
                            <a:schemeClr val="tx1"/>
                          </a:solidFill>
                          <a:latin typeface="+mn-lt"/>
                          <a:ea typeface="+mn-ea"/>
                          <a:cs typeface="+mn-cs"/>
                          <a:sym typeface="Arial"/>
                        </a:rPr>
                        <a:t>expression1</a:t>
                      </a:r>
                      <a:endParaRPr lang="en-US" sz="1800" b="1" dirty="0"/>
                    </a:p>
                  </a:txBody>
                  <a:tcPr/>
                </a:tc>
                <a:tc>
                  <a:txBody>
                    <a:bodyPr/>
                    <a:lstStyle/>
                    <a:p>
                      <a:r>
                        <a:rPr lang="en-US" sz="1800" b="1" i="0" u="none" strike="noStrike" cap="none" baseline="0" dirty="0" smtClean="0">
                          <a:solidFill>
                            <a:schemeClr val="tx1"/>
                          </a:solidFill>
                          <a:latin typeface="+mn-lt"/>
                          <a:ea typeface="+mn-ea"/>
                          <a:cs typeface="+mn-cs"/>
                          <a:sym typeface="Arial"/>
                        </a:rPr>
                        <a:t>expression2</a:t>
                      </a:r>
                      <a:endParaRPr lang="en-US" sz="1800" b="1" dirty="0"/>
                    </a:p>
                  </a:txBody>
                  <a:tcPr/>
                </a:tc>
                <a:tc>
                  <a:txBody>
                    <a:bodyPr/>
                    <a:lstStyle/>
                    <a:p>
                      <a:r>
                        <a:rPr lang="en-US" sz="1800" b="1" i="0" u="none" strike="noStrike" cap="none" baseline="0" dirty="0" smtClean="0">
                          <a:solidFill>
                            <a:schemeClr val="tx1"/>
                          </a:solidFill>
                          <a:latin typeface="+mn-lt"/>
                          <a:ea typeface="+mn-ea"/>
                          <a:cs typeface="+mn-cs"/>
                          <a:sym typeface="Arial"/>
                        </a:rPr>
                        <a:t>expression1 </a:t>
                      </a:r>
                      <a:r>
                        <a:rPr lang="en-US" sz="1800" b="1" i="0" u="none" strike="noStrike" cap="none" baseline="0" dirty="0" smtClean="0">
                          <a:solidFill>
                            <a:schemeClr val="tx1"/>
                          </a:solidFill>
                          <a:latin typeface="Consolas" panose="020B0609020204030204" pitchFamily="49" charset="0"/>
                          <a:ea typeface="+mn-ea"/>
                          <a:cs typeface="+mn-cs"/>
                          <a:sym typeface="Arial"/>
                        </a:rPr>
                        <a:t>||</a:t>
                      </a:r>
                      <a:r>
                        <a:rPr lang="en-US" sz="1800" b="1" i="0" u="none" strike="noStrike" cap="none" baseline="0" dirty="0" smtClean="0">
                          <a:solidFill>
                            <a:schemeClr val="tx1"/>
                          </a:solidFill>
                          <a:latin typeface="+mn-lt"/>
                          <a:ea typeface="+mn-ea"/>
                          <a:cs typeface="+mn-cs"/>
                          <a:sym typeface="Arial"/>
                        </a:rPr>
                        <a:t> expression2</a:t>
                      </a:r>
                      <a:endParaRPr lang="en-US" sz="1800" b="1" dirty="0"/>
                    </a:p>
                  </a:txBody>
                  <a:tcPr/>
                </a:tc>
                <a:extLst>
                  <a:ext uri="{0D108BD9-81ED-4DB2-BD59-A6C34878D82A}">
                    <a16:rowId xmlns:a16="http://schemas.microsoft.com/office/drawing/2014/main" val="3790748290"/>
                  </a:ext>
                </a:extLst>
              </a:tr>
              <a:tr h="354330">
                <a:tc>
                  <a:txBody>
                    <a:bodyPr/>
                    <a:lstStyle/>
                    <a:p>
                      <a:r>
                        <a:rPr lang="en-US" sz="1800" b="0" i="0" u="none" strike="noStrike" cap="none" baseline="0" dirty="0" smtClean="0">
                          <a:solidFill>
                            <a:schemeClr val="tx1"/>
                          </a:solidFill>
                          <a:latin typeface="+mn-lt"/>
                          <a:ea typeface="+mn-ea"/>
                          <a:cs typeface="+mn-cs"/>
                          <a:sym typeface="Arial"/>
                        </a:rPr>
                        <a:t>false</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false</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false</a:t>
                      </a:r>
                      <a:endParaRPr lang="en-US" sz="1800" dirty="0"/>
                    </a:p>
                  </a:txBody>
                  <a:tcPr/>
                </a:tc>
                <a:extLst>
                  <a:ext uri="{0D108BD9-81ED-4DB2-BD59-A6C34878D82A}">
                    <a16:rowId xmlns:a16="http://schemas.microsoft.com/office/drawing/2014/main" val="2336190889"/>
                  </a:ext>
                </a:extLst>
              </a:tr>
              <a:tr h="338141">
                <a:tc>
                  <a:txBody>
                    <a:bodyPr/>
                    <a:lstStyle/>
                    <a:p>
                      <a:r>
                        <a:rPr lang="en-US" sz="1800" b="0" i="0" u="none" strike="noStrike" cap="none" baseline="0" dirty="0" smtClean="0">
                          <a:solidFill>
                            <a:schemeClr val="tx1"/>
                          </a:solidFill>
                          <a:latin typeface="+mn-lt"/>
                          <a:ea typeface="+mn-ea"/>
                          <a:cs typeface="+mn-cs"/>
                          <a:sym typeface="Arial"/>
                        </a:rPr>
                        <a:t>false</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true</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true</a:t>
                      </a:r>
                      <a:endParaRPr lang="en-US" sz="1800" dirty="0"/>
                    </a:p>
                  </a:txBody>
                  <a:tcPr/>
                </a:tc>
                <a:extLst>
                  <a:ext uri="{0D108BD9-81ED-4DB2-BD59-A6C34878D82A}">
                    <a16:rowId xmlns:a16="http://schemas.microsoft.com/office/drawing/2014/main" val="3641751280"/>
                  </a:ext>
                </a:extLst>
              </a:tr>
              <a:tr h="338141">
                <a:tc>
                  <a:txBody>
                    <a:bodyPr/>
                    <a:lstStyle/>
                    <a:p>
                      <a:r>
                        <a:rPr lang="en-US" sz="1800" b="0" i="0" u="none" strike="noStrike" cap="none" baseline="0" dirty="0" smtClean="0">
                          <a:solidFill>
                            <a:schemeClr val="tx1"/>
                          </a:solidFill>
                          <a:latin typeface="+mn-lt"/>
                          <a:ea typeface="+mn-ea"/>
                          <a:cs typeface="+mn-cs"/>
                          <a:sym typeface="Arial"/>
                        </a:rPr>
                        <a:t>true</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false</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true</a:t>
                      </a:r>
                      <a:endParaRPr lang="en-US" sz="1800" dirty="0"/>
                    </a:p>
                  </a:txBody>
                  <a:tcPr/>
                </a:tc>
                <a:extLst>
                  <a:ext uri="{0D108BD9-81ED-4DB2-BD59-A6C34878D82A}">
                    <a16:rowId xmlns:a16="http://schemas.microsoft.com/office/drawing/2014/main" val="2710314057"/>
                  </a:ext>
                </a:extLst>
              </a:tr>
              <a:tr h="460368">
                <a:tc>
                  <a:txBody>
                    <a:bodyPr/>
                    <a:lstStyle/>
                    <a:p>
                      <a:r>
                        <a:rPr lang="en-US" sz="1800" b="0" i="0" u="none" strike="noStrike" cap="none" baseline="0" dirty="0" smtClean="0">
                          <a:solidFill>
                            <a:schemeClr val="tx1"/>
                          </a:solidFill>
                          <a:latin typeface="+mn-lt"/>
                          <a:ea typeface="+mn-ea"/>
                          <a:cs typeface="+mn-cs"/>
                          <a:sym typeface="Arial"/>
                        </a:rPr>
                        <a:t>true</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true</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true</a:t>
                      </a:r>
                      <a:endParaRPr lang="en-US" sz="1800" dirty="0"/>
                    </a:p>
                  </a:txBody>
                  <a:tcPr/>
                </a:tc>
                <a:extLst>
                  <a:ext uri="{0D108BD9-81ED-4DB2-BD59-A6C34878D82A}">
                    <a16:rowId xmlns:a16="http://schemas.microsoft.com/office/drawing/2014/main" val="1529554384"/>
                  </a:ext>
                </a:extLst>
              </a:tr>
            </a:tbl>
          </a:graphicData>
        </a:graphic>
      </p:graphicFrame>
    </p:spTree>
    <p:extLst>
      <p:ext uri="{BB962C8B-B14F-4D97-AF65-F5344CB8AC3E}">
        <p14:creationId xmlns:p14="http://schemas.microsoft.com/office/powerpoint/2010/main" val="16691995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5.11.3 Short-Circuit </a:t>
            </a:r>
            <a:r>
              <a:rPr lang="en-US" dirty="0"/>
              <a:t>Evaluation</a:t>
            </a:r>
          </a:p>
        </p:txBody>
      </p:sp>
      <p:sp>
        <p:nvSpPr>
          <p:cNvPr id="3" name="Text Placeholder 2"/>
          <p:cNvSpPr>
            <a:spLocks noGrp="1"/>
          </p:cNvSpPr>
          <p:nvPr>
            <p:ph type="body" idx="1"/>
          </p:nvPr>
        </p:nvSpPr>
        <p:spPr/>
        <p:txBody>
          <a:bodyPr/>
          <a:lstStyle/>
          <a:p>
            <a:pPr>
              <a:defRPr/>
            </a:pPr>
            <a:r>
              <a:rPr lang="en-US" sz="2400" dirty="0">
                <a:solidFill>
                  <a:srgbClr val="000000"/>
                </a:solidFill>
                <a:latin typeface="+mn-lt"/>
              </a:rPr>
              <a:t>An expression containing </a:t>
            </a:r>
            <a:r>
              <a:rPr lang="en-US" sz="2400" dirty="0">
                <a:solidFill>
                  <a:srgbClr val="000000"/>
                </a:solidFill>
                <a:latin typeface="Consolas" panose="020B0609020204030204" pitchFamily="49" charset="0"/>
              </a:rPr>
              <a:t>&amp;&amp;</a:t>
            </a:r>
            <a:r>
              <a:rPr lang="en-US" sz="2400" dirty="0">
                <a:solidFill>
                  <a:srgbClr val="000000"/>
                </a:solidFill>
                <a:latin typeface="+mn-lt"/>
              </a:rPr>
              <a:t> or </a:t>
            </a:r>
            <a:r>
              <a:rPr lang="en-US" sz="2400" dirty="0">
                <a:solidFill>
                  <a:srgbClr val="000000"/>
                </a:solidFill>
                <a:latin typeface="Consolas" panose="020B0609020204030204" pitchFamily="49" charset="0"/>
              </a:rPr>
              <a:t>||</a:t>
            </a:r>
            <a:r>
              <a:rPr lang="en-US" sz="2400" dirty="0">
                <a:solidFill>
                  <a:srgbClr val="000000"/>
                </a:solidFill>
                <a:latin typeface="+mn-lt"/>
              </a:rPr>
              <a:t> operators evaluates only until the truth or falsehood of the expression is known.</a:t>
            </a:r>
          </a:p>
          <a:p>
            <a:pPr>
              <a:defRPr/>
            </a:pPr>
            <a:r>
              <a:rPr lang="en-US" sz="2400" dirty="0">
                <a:solidFill>
                  <a:srgbClr val="000000"/>
                </a:solidFill>
                <a:latin typeface="+mn-lt"/>
              </a:rPr>
              <a:t>This performance feature for the evaluation of logical AND and logical OR expressions is called </a:t>
            </a:r>
            <a:r>
              <a:rPr lang="en-US" sz="2400" b="1" dirty="0">
                <a:solidFill>
                  <a:schemeClr val="tx1"/>
                </a:solidFill>
                <a:latin typeface="+mn-lt"/>
              </a:rPr>
              <a:t>short-circuit evaluation</a:t>
            </a:r>
            <a:r>
              <a:rPr lang="en-US" sz="2400" b="1" dirty="0" smtClean="0">
                <a:solidFill>
                  <a:schemeClr val="tx1"/>
                </a:solidFill>
                <a:latin typeface="+mn-lt"/>
              </a:rPr>
              <a:t>.</a:t>
            </a:r>
            <a:endParaRPr lang="en-US" sz="2400" b="1" dirty="0">
              <a:solidFill>
                <a:schemeClr val="tx1"/>
              </a:solidFill>
              <a:latin typeface="+mn-lt"/>
            </a:endParaRPr>
          </a:p>
        </p:txBody>
      </p:sp>
    </p:spTree>
    <p:extLst>
      <p:ext uri="{BB962C8B-B14F-4D97-AF65-F5344CB8AC3E}">
        <p14:creationId xmlns:p14="http://schemas.microsoft.com/office/powerpoint/2010/main" val="24499307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5.8</a:t>
            </a:r>
          </a:p>
        </p:txBody>
      </p:sp>
      <p:sp>
        <p:nvSpPr>
          <p:cNvPr id="3" name="Text Placeholder 2"/>
          <p:cNvSpPr>
            <a:spLocks noGrp="1"/>
          </p:cNvSpPr>
          <p:nvPr>
            <p:ph type="body" idx="1"/>
          </p:nvPr>
        </p:nvSpPr>
        <p:spPr/>
        <p:txBody>
          <a:bodyPr/>
          <a:lstStyle/>
          <a:p>
            <a:pPr marL="0" indent="0">
              <a:buNone/>
            </a:pPr>
            <a:r>
              <a:rPr lang="en-US" sz="2400" dirty="0">
                <a:latin typeface="+mn-lt"/>
              </a:rPr>
              <a:t>In expressions using operator </a:t>
            </a:r>
            <a:r>
              <a:rPr lang="en-US" sz="2400" dirty="0">
                <a:latin typeface="Consolas" panose="020B0609020204030204" pitchFamily="49" charset="0"/>
              </a:rPr>
              <a:t>&amp;&amp;</a:t>
            </a:r>
            <a:r>
              <a:rPr lang="en-US" sz="2400" dirty="0">
                <a:latin typeface="+mn-lt"/>
              </a:rPr>
              <a:t>, a condition—we’ll call this the dependent </a:t>
            </a:r>
            <a:r>
              <a:rPr lang="en-US" sz="2400" dirty="0" smtClean="0">
                <a:latin typeface="+mn-lt"/>
              </a:rPr>
              <a:t>condition—may </a:t>
            </a:r>
            <a:r>
              <a:rPr lang="en-US" sz="2400" dirty="0">
                <a:latin typeface="+mn-lt"/>
              </a:rPr>
              <a:t>require another condition to be true for the evaluation of the dependent condition </a:t>
            </a:r>
            <a:r>
              <a:rPr lang="en-US" sz="2400" dirty="0" smtClean="0">
                <a:latin typeface="+mn-lt"/>
              </a:rPr>
              <a:t>to be </a:t>
            </a:r>
            <a:r>
              <a:rPr lang="en-US" sz="2400" dirty="0">
                <a:latin typeface="+mn-lt"/>
              </a:rPr>
              <a:t>meaningful. In this case, the dependent condition should be placed after the </a:t>
            </a:r>
            <a:r>
              <a:rPr lang="en-US" sz="2400" dirty="0">
                <a:latin typeface="Consolas" panose="020B0609020204030204" pitchFamily="49" charset="0"/>
              </a:rPr>
              <a:t>&amp;&amp;</a:t>
            </a:r>
            <a:r>
              <a:rPr lang="en-US" sz="2400" dirty="0">
                <a:latin typeface="+mn-lt"/>
              </a:rPr>
              <a:t> </a:t>
            </a:r>
            <a:r>
              <a:rPr lang="en-US" sz="2400" dirty="0" smtClean="0">
                <a:latin typeface="+mn-lt"/>
              </a:rPr>
              <a:t>operator to </a:t>
            </a:r>
            <a:r>
              <a:rPr lang="en-US" sz="2400" dirty="0">
                <a:latin typeface="+mn-lt"/>
              </a:rPr>
              <a:t>prevent errors. Consider the expression </a:t>
            </a:r>
            <a:r>
              <a:rPr lang="en-US" sz="2400" dirty="0">
                <a:latin typeface="Consolas" panose="020B0609020204030204" pitchFamily="49" charset="0"/>
              </a:rPr>
              <a:t>(i</a:t>
            </a:r>
            <a:r>
              <a:rPr lang="en-US" sz="2400" dirty="0">
                <a:latin typeface="+mn-lt"/>
              </a:rPr>
              <a:t> </a:t>
            </a:r>
            <a:r>
              <a:rPr lang="en-US" sz="2400" dirty="0">
                <a:latin typeface="Consolas" panose="020B0609020204030204" pitchFamily="49" charset="0"/>
              </a:rPr>
              <a:t>!=</a:t>
            </a:r>
            <a:r>
              <a:rPr lang="en-US" sz="2400" dirty="0">
                <a:latin typeface="+mn-lt"/>
              </a:rPr>
              <a:t> </a:t>
            </a:r>
            <a:r>
              <a:rPr lang="en-US" sz="2400" dirty="0">
                <a:latin typeface="Consolas" panose="020B0609020204030204" pitchFamily="49" charset="0"/>
              </a:rPr>
              <a:t>0)</a:t>
            </a:r>
            <a:r>
              <a:rPr lang="en-US" sz="2400" dirty="0">
                <a:latin typeface="+mn-lt"/>
              </a:rPr>
              <a:t> </a:t>
            </a:r>
            <a:r>
              <a:rPr lang="en-US" sz="2400" dirty="0">
                <a:latin typeface="Consolas" panose="020B0609020204030204" pitchFamily="49" charset="0"/>
              </a:rPr>
              <a:t>&amp;&amp;</a:t>
            </a:r>
            <a:r>
              <a:rPr lang="en-US" sz="2400" dirty="0">
                <a:latin typeface="+mn-lt"/>
              </a:rPr>
              <a:t> </a:t>
            </a:r>
            <a:r>
              <a:rPr lang="en-US" sz="2400" dirty="0">
                <a:latin typeface="Consolas" panose="020B0609020204030204" pitchFamily="49" charset="0"/>
              </a:rPr>
              <a:t>(10</a:t>
            </a:r>
            <a:r>
              <a:rPr lang="en-US" sz="2400" dirty="0">
                <a:latin typeface="+mn-lt"/>
              </a:rPr>
              <a:t> </a:t>
            </a:r>
            <a:r>
              <a:rPr lang="en-US" sz="2400" dirty="0">
                <a:latin typeface="Consolas" panose="020B0609020204030204" pitchFamily="49" charset="0"/>
              </a:rPr>
              <a:t>/</a:t>
            </a:r>
            <a:r>
              <a:rPr lang="en-US" sz="2400" dirty="0">
                <a:latin typeface="+mn-lt"/>
              </a:rPr>
              <a:t> </a:t>
            </a:r>
            <a:r>
              <a:rPr lang="en-US" sz="2400" dirty="0">
                <a:latin typeface="Consolas" panose="020B0609020204030204" pitchFamily="49" charset="0"/>
              </a:rPr>
              <a:t>i</a:t>
            </a:r>
            <a:r>
              <a:rPr lang="en-US" sz="2400" dirty="0">
                <a:latin typeface="+mn-lt"/>
              </a:rPr>
              <a:t> </a:t>
            </a:r>
            <a:r>
              <a:rPr lang="en-US" sz="2400" dirty="0">
                <a:latin typeface="Consolas" panose="020B0609020204030204" pitchFamily="49" charset="0"/>
              </a:rPr>
              <a:t>==</a:t>
            </a:r>
            <a:r>
              <a:rPr lang="en-US" sz="2400" dirty="0">
                <a:latin typeface="+mn-lt"/>
              </a:rPr>
              <a:t> </a:t>
            </a:r>
            <a:r>
              <a:rPr lang="en-US" sz="2400" dirty="0">
                <a:latin typeface="Consolas" panose="020B0609020204030204" pitchFamily="49" charset="0"/>
              </a:rPr>
              <a:t>2)</a:t>
            </a:r>
            <a:r>
              <a:rPr lang="en-US" sz="2400" dirty="0">
                <a:latin typeface="+mn-lt"/>
              </a:rPr>
              <a:t>. The dependent </a:t>
            </a:r>
            <a:r>
              <a:rPr lang="en-US" sz="2400" dirty="0" smtClean="0">
                <a:latin typeface="+mn-lt"/>
              </a:rPr>
              <a:t>condition </a:t>
            </a:r>
            <a:r>
              <a:rPr lang="en-US" sz="2400" dirty="0" smtClean="0">
                <a:latin typeface="Consolas" panose="020B0609020204030204" pitchFamily="49" charset="0"/>
              </a:rPr>
              <a:t>(10</a:t>
            </a:r>
            <a:r>
              <a:rPr lang="en-US" sz="2400" dirty="0" smtClean="0">
                <a:latin typeface="+mn-lt"/>
              </a:rPr>
              <a:t> </a:t>
            </a:r>
            <a:r>
              <a:rPr lang="en-US" sz="2400" dirty="0">
                <a:latin typeface="Consolas" panose="020B0609020204030204" pitchFamily="49" charset="0"/>
              </a:rPr>
              <a:t>/</a:t>
            </a:r>
            <a:r>
              <a:rPr lang="en-US" sz="2400" dirty="0">
                <a:latin typeface="+mn-lt"/>
              </a:rPr>
              <a:t> </a:t>
            </a:r>
            <a:r>
              <a:rPr lang="en-US" sz="2400" dirty="0">
                <a:latin typeface="Consolas" panose="020B0609020204030204" pitchFamily="49" charset="0"/>
              </a:rPr>
              <a:t>i</a:t>
            </a:r>
            <a:r>
              <a:rPr lang="en-US" sz="2400" dirty="0">
                <a:latin typeface="+mn-lt"/>
              </a:rPr>
              <a:t> </a:t>
            </a:r>
            <a:r>
              <a:rPr lang="en-US" sz="2400" dirty="0">
                <a:latin typeface="Consolas" panose="020B0609020204030204" pitchFamily="49" charset="0"/>
              </a:rPr>
              <a:t>==</a:t>
            </a:r>
            <a:r>
              <a:rPr lang="en-US" sz="2400" dirty="0">
                <a:latin typeface="+mn-lt"/>
              </a:rPr>
              <a:t> </a:t>
            </a:r>
            <a:r>
              <a:rPr lang="en-US" sz="2400" dirty="0">
                <a:latin typeface="Consolas" panose="020B0609020204030204" pitchFamily="49" charset="0"/>
              </a:rPr>
              <a:t>2)</a:t>
            </a:r>
            <a:r>
              <a:rPr lang="en-US" sz="2400" dirty="0">
                <a:latin typeface="+mn-lt"/>
              </a:rPr>
              <a:t> must appear after the </a:t>
            </a:r>
            <a:r>
              <a:rPr lang="en-US" sz="2400" dirty="0">
                <a:latin typeface="Consolas" panose="020B0609020204030204" pitchFamily="49" charset="0"/>
              </a:rPr>
              <a:t>&amp;&amp;</a:t>
            </a:r>
            <a:r>
              <a:rPr lang="en-US" sz="2400" dirty="0">
                <a:latin typeface="+mn-lt"/>
              </a:rPr>
              <a:t> operator to prevent the possibility of </a:t>
            </a:r>
            <a:r>
              <a:rPr lang="en-US" sz="2400" dirty="0" smtClean="0">
                <a:latin typeface="+mn-lt"/>
              </a:rPr>
              <a:t>division by </a:t>
            </a:r>
            <a:r>
              <a:rPr lang="en-US" sz="2400" dirty="0">
                <a:latin typeface="+mn-lt"/>
              </a:rPr>
              <a:t>zero.</a:t>
            </a:r>
          </a:p>
        </p:txBody>
      </p:sp>
    </p:spTree>
    <p:extLst>
      <p:ext uri="{BB962C8B-B14F-4D97-AF65-F5344CB8AC3E}">
        <p14:creationId xmlns:p14="http://schemas.microsoft.com/office/powerpoint/2010/main" val="16870229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5.11.4 Logical </a:t>
            </a:r>
            <a:r>
              <a:rPr lang="en-US" dirty="0">
                <a:solidFill>
                  <a:schemeClr val="tx2"/>
                </a:solidFill>
                <a:latin typeface="Times New Roman" panose="02020603050405020304" pitchFamily="18" charset="0"/>
                <a:cs typeface="Times New Roman" panose="02020603050405020304" pitchFamily="18" charset="0"/>
              </a:rPr>
              <a:t>Negation (!) Operator</a:t>
            </a:r>
          </a:p>
        </p:txBody>
      </p:sp>
      <p:sp>
        <p:nvSpPr>
          <p:cNvPr id="3" name="Text Placeholder 2"/>
          <p:cNvSpPr>
            <a:spLocks noGrp="1"/>
          </p:cNvSpPr>
          <p:nvPr>
            <p:ph type="body" idx="1"/>
          </p:nvPr>
        </p:nvSpPr>
        <p:spPr/>
        <p:txBody>
          <a:bodyPr/>
          <a:lstStyle/>
          <a:p>
            <a:pPr>
              <a:defRPr/>
            </a:pPr>
            <a:r>
              <a:rPr lang="en-US" sz="2400" dirty="0">
                <a:solidFill>
                  <a:srgbClr val="000000"/>
                </a:solidFill>
                <a:latin typeface="+mn-lt"/>
              </a:rPr>
              <a:t>The </a:t>
            </a:r>
            <a:r>
              <a:rPr lang="en-US" sz="2400" b="1" dirty="0">
                <a:solidFill>
                  <a:schemeClr val="tx1"/>
                </a:solidFill>
                <a:latin typeface="Consolas" panose="020B0609020204030204" pitchFamily="49" charset="0"/>
              </a:rPr>
              <a:t>!</a:t>
            </a:r>
            <a:r>
              <a:rPr lang="en-US" sz="2400" dirty="0">
                <a:solidFill>
                  <a:srgbClr val="000000"/>
                </a:solidFill>
                <a:latin typeface="+mn-lt"/>
              </a:rPr>
              <a:t> </a:t>
            </a:r>
            <a:r>
              <a:rPr lang="en-US" sz="2400" dirty="0">
                <a:solidFill>
                  <a:schemeClr val="tx1"/>
                </a:solidFill>
                <a:latin typeface="+mn-lt"/>
              </a:rPr>
              <a:t>(</a:t>
            </a:r>
            <a:r>
              <a:rPr lang="en-US" sz="2400" b="1" dirty="0">
                <a:solidFill>
                  <a:schemeClr val="tx1"/>
                </a:solidFill>
                <a:latin typeface="+mn-lt"/>
              </a:rPr>
              <a:t>logical negation</a:t>
            </a:r>
            <a:r>
              <a:rPr lang="en-US" sz="2400" dirty="0">
                <a:solidFill>
                  <a:schemeClr val="tx1"/>
                </a:solidFill>
                <a:latin typeface="+mn-lt"/>
              </a:rPr>
              <a:t>, also called </a:t>
            </a:r>
            <a:r>
              <a:rPr lang="en-US" sz="2400" b="1" dirty="0">
                <a:solidFill>
                  <a:schemeClr val="tx1"/>
                </a:solidFill>
                <a:latin typeface="+mn-lt"/>
              </a:rPr>
              <a:t>logical NOT</a:t>
            </a:r>
            <a:r>
              <a:rPr lang="en-US" sz="2400" dirty="0">
                <a:solidFill>
                  <a:schemeClr val="tx1"/>
                </a:solidFill>
                <a:latin typeface="+mn-lt"/>
              </a:rPr>
              <a:t> or </a:t>
            </a:r>
            <a:r>
              <a:rPr lang="en-US" sz="2400" b="1" dirty="0">
                <a:solidFill>
                  <a:schemeClr val="tx1"/>
                </a:solidFill>
                <a:latin typeface="+mn-lt"/>
              </a:rPr>
              <a:t>logical complement</a:t>
            </a:r>
            <a:r>
              <a:rPr lang="en-US" sz="2400" dirty="0">
                <a:solidFill>
                  <a:schemeClr val="tx1"/>
                </a:solidFill>
                <a:latin typeface="+mn-lt"/>
              </a:rPr>
              <a:t>)</a:t>
            </a:r>
            <a:r>
              <a:rPr lang="en-US" sz="2400" dirty="0">
                <a:solidFill>
                  <a:srgbClr val="000000"/>
                </a:solidFill>
                <a:latin typeface="+mn-lt"/>
              </a:rPr>
              <a:t> operator “reverses” the meaning of a condition</a:t>
            </a:r>
            <a:r>
              <a:rPr lang="en-US" sz="2400" dirty="0" smtClean="0">
                <a:solidFill>
                  <a:srgbClr val="000000"/>
                </a:solidFill>
                <a:latin typeface="+mn-lt"/>
              </a:rPr>
              <a:t>.</a:t>
            </a:r>
            <a:endParaRPr lang="en-US" sz="2400" dirty="0">
              <a:solidFill>
                <a:srgbClr val="000000"/>
              </a:solidFill>
              <a:latin typeface="+mn-lt"/>
            </a:endParaRPr>
          </a:p>
          <a:p>
            <a:pPr>
              <a:defRPr/>
            </a:pPr>
            <a:r>
              <a:rPr lang="en-US" sz="2400" dirty="0">
                <a:solidFill>
                  <a:srgbClr val="000000"/>
                </a:solidFill>
                <a:latin typeface="+mn-lt"/>
              </a:rPr>
              <a:t>Unlike the logical operators </a:t>
            </a:r>
            <a:r>
              <a:rPr lang="en-US" sz="2400" dirty="0">
                <a:solidFill>
                  <a:schemeClr val="tx1"/>
                </a:solidFill>
                <a:latin typeface="Consolas" panose="020B0609020204030204" pitchFamily="49" charset="0"/>
              </a:rPr>
              <a:t>&amp;&amp;</a:t>
            </a:r>
            <a:r>
              <a:rPr lang="en-US" sz="2400" dirty="0">
                <a:solidFill>
                  <a:srgbClr val="000000"/>
                </a:solidFill>
                <a:latin typeface="+mn-lt"/>
              </a:rPr>
              <a:t> and </a:t>
            </a:r>
            <a:r>
              <a:rPr lang="en-US" sz="2400" dirty="0">
                <a:solidFill>
                  <a:schemeClr val="tx1"/>
                </a:solidFill>
                <a:latin typeface="Consolas" panose="020B0609020204030204" pitchFamily="49" charset="0"/>
              </a:rPr>
              <a:t>||</a:t>
            </a:r>
            <a:r>
              <a:rPr lang="en-US" sz="2400" dirty="0">
                <a:solidFill>
                  <a:srgbClr val="000000"/>
                </a:solidFill>
                <a:latin typeface="+mn-lt"/>
              </a:rPr>
              <a:t>, which are binary operators that combine two conditions, the logical negation operator is a unary operator that has only one condition as an operand</a:t>
            </a:r>
            <a:r>
              <a:rPr lang="en-US" sz="2400" dirty="0" smtClean="0">
                <a:solidFill>
                  <a:srgbClr val="000000"/>
                </a:solidFill>
                <a:latin typeface="+mn-lt"/>
              </a:rPr>
              <a:t>.</a:t>
            </a:r>
            <a:endParaRPr lang="en-US" sz="2400" dirty="0">
              <a:solidFill>
                <a:srgbClr val="000000"/>
              </a:solidFill>
              <a:latin typeface="+mn-lt"/>
            </a:endParaRPr>
          </a:p>
          <a:p>
            <a:pPr>
              <a:defRPr/>
            </a:pPr>
            <a:r>
              <a:rPr lang="en-US" sz="2400" dirty="0" smtClean="0">
                <a:solidFill>
                  <a:srgbClr val="000000"/>
                </a:solidFill>
                <a:latin typeface="+mn-lt"/>
              </a:rPr>
              <a:t>Figure 5.17 </a:t>
            </a:r>
            <a:r>
              <a:rPr lang="en-US" sz="2400" dirty="0">
                <a:solidFill>
                  <a:srgbClr val="000000"/>
                </a:solidFill>
                <a:latin typeface="+mn-lt"/>
              </a:rPr>
              <a:t>is a truth table for the logical negation operator</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631356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5.1</a:t>
            </a:r>
          </a:p>
        </p:txBody>
      </p:sp>
      <p:sp>
        <p:nvSpPr>
          <p:cNvPr id="3" name="Text Placeholder 2"/>
          <p:cNvSpPr>
            <a:spLocks noGrp="1"/>
          </p:cNvSpPr>
          <p:nvPr>
            <p:ph type="body" idx="1"/>
          </p:nvPr>
        </p:nvSpPr>
        <p:spPr>
          <a:xfrm>
            <a:off x="457200" y="1600200"/>
            <a:ext cx="8229600" cy="4525963"/>
          </a:xfrm>
        </p:spPr>
        <p:txBody>
          <a:bodyPr/>
          <a:lstStyle/>
          <a:p>
            <a:pPr marL="0" indent="0">
              <a:buNone/>
            </a:pPr>
            <a:r>
              <a:rPr lang="en-US" sz="2400" dirty="0">
                <a:latin typeface="+mn-lt"/>
              </a:rPr>
              <a:t>Floating-point values are approximate, so controlling counting loops with </a:t>
            </a:r>
            <a:r>
              <a:rPr lang="en-US" sz="2400" dirty="0" smtClean="0">
                <a:latin typeface="+mn-lt"/>
              </a:rPr>
              <a:t>floating-point variables </a:t>
            </a:r>
            <a:r>
              <a:rPr lang="en-US" sz="2400" dirty="0">
                <a:latin typeface="+mn-lt"/>
              </a:rPr>
              <a:t>can result in imprecise counter values and inaccurate tests for termination. </a:t>
            </a:r>
            <a:r>
              <a:rPr lang="en-US" sz="2400" dirty="0" smtClean="0">
                <a:latin typeface="+mn-lt"/>
              </a:rPr>
              <a:t>Control counting </a:t>
            </a:r>
            <a:r>
              <a:rPr lang="en-US" sz="2400" dirty="0">
                <a:latin typeface="+mn-lt"/>
              </a:rPr>
              <a:t>loops with integer values.</a:t>
            </a:r>
          </a:p>
        </p:txBody>
      </p:sp>
    </p:spTree>
    <p:extLst>
      <p:ext uri="{BB962C8B-B14F-4D97-AF65-F5344CB8AC3E}">
        <p14:creationId xmlns:p14="http://schemas.microsoft.com/office/powerpoint/2010/main" val="369605077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5.17 </a:t>
            </a:r>
            <a:r>
              <a:rPr lang="en-US" dirty="0" smtClean="0">
                <a:latin typeface="Consolas" panose="020B0609020204030204" pitchFamily="49" charset="0"/>
              </a:rPr>
              <a:t>!</a:t>
            </a:r>
            <a:r>
              <a:rPr lang="en-US" dirty="0" smtClean="0"/>
              <a:t> </a:t>
            </a:r>
            <a:r>
              <a:rPr lang="en-US" dirty="0"/>
              <a:t>(Logical Negation) Operator Truth Table</a:t>
            </a:r>
          </a:p>
        </p:txBody>
      </p:sp>
      <p:graphicFrame>
        <p:nvGraphicFramePr>
          <p:cNvPr id="4" name="Table 3"/>
          <p:cNvGraphicFramePr>
            <a:graphicFrameLocks noGrp="1"/>
          </p:cNvGraphicFramePr>
          <p:nvPr>
            <p:extLst>
              <p:ext uri="{D42A27DB-BD31-4B8C-83A1-F6EECF244321}">
                <p14:modId xmlns:p14="http://schemas.microsoft.com/office/powerpoint/2010/main" val="8214474"/>
              </p:ext>
            </p:extLst>
          </p:nvPr>
        </p:nvGraphicFramePr>
        <p:xfrm>
          <a:off x="1630680" y="2750661"/>
          <a:ext cx="6096000" cy="111252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192587963"/>
                    </a:ext>
                  </a:extLst>
                </a:gridCol>
                <a:gridCol w="3048000">
                  <a:extLst>
                    <a:ext uri="{9D8B030D-6E8A-4147-A177-3AD203B41FA5}">
                      <a16:colId xmlns:a16="http://schemas.microsoft.com/office/drawing/2014/main" val="1165310564"/>
                    </a:ext>
                  </a:extLst>
                </a:gridCol>
              </a:tblGrid>
              <a:tr h="370840">
                <a:tc>
                  <a:txBody>
                    <a:bodyPr/>
                    <a:lstStyle/>
                    <a:p>
                      <a:r>
                        <a:rPr lang="en-US" sz="1800" b="1" i="0" u="none" strike="noStrike" cap="none" baseline="0" dirty="0" smtClean="0">
                          <a:solidFill>
                            <a:schemeClr val="tx1"/>
                          </a:solidFill>
                          <a:latin typeface="+mn-lt"/>
                          <a:ea typeface="+mn-ea"/>
                          <a:cs typeface="+mn-cs"/>
                          <a:sym typeface="Arial"/>
                        </a:rPr>
                        <a:t>expression</a:t>
                      </a:r>
                      <a:endParaRPr lang="en-US" sz="1800" b="1" dirty="0"/>
                    </a:p>
                  </a:txBody>
                  <a:tcPr/>
                </a:tc>
                <a:tc>
                  <a:txBody>
                    <a:bodyPr/>
                    <a:lstStyle/>
                    <a:p>
                      <a:r>
                        <a:rPr lang="en-US" sz="1800" b="1" i="0" u="none" strike="noStrike" cap="none" baseline="0" dirty="0" smtClean="0">
                          <a:solidFill>
                            <a:schemeClr val="tx1"/>
                          </a:solidFill>
                          <a:latin typeface="Consolas" panose="020B0609020204030204" pitchFamily="49" charset="0"/>
                          <a:ea typeface="+mn-ea"/>
                          <a:cs typeface="+mn-cs"/>
                          <a:sym typeface="Arial"/>
                        </a:rPr>
                        <a:t>!</a:t>
                      </a:r>
                      <a:r>
                        <a:rPr lang="en-US" sz="1800" b="1" i="0" u="none" strike="noStrike" cap="none" baseline="0" dirty="0" smtClean="0">
                          <a:solidFill>
                            <a:schemeClr val="tx1"/>
                          </a:solidFill>
                          <a:latin typeface="+mn-lt"/>
                          <a:ea typeface="+mn-ea"/>
                          <a:cs typeface="+mn-cs"/>
                          <a:sym typeface="Arial"/>
                        </a:rPr>
                        <a:t> expression</a:t>
                      </a:r>
                      <a:endParaRPr lang="en-US" sz="1800" b="1" dirty="0"/>
                    </a:p>
                  </a:txBody>
                  <a:tcPr/>
                </a:tc>
                <a:extLst>
                  <a:ext uri="{0D108BD9-81ED-4DB2-BD59-A6C34878D82A}">
                    <a16:rowId xmlns:a16="http://schemas.microsoft.com/office/drawing/2014/main" val="382436825"/>
                  </a:ext>
                </a:extLst>
              </a:tr>
              <a:tr h="370840">
                <a:tc>
                  <a:txBody>
                    <a:bodyPr/>
                    <a:lstStyle/>
                    <a:p>
                      <a:r>
                        <a:rPr lang="en-US" sz="1800" b="0" i="0" u="none" strike="noStrike" cap="none" baseline="0" dirty="0" smtClean="0">
                          <a:solidFill>
                            <a:schemeClr val="tx1"/>
                          </a:solidFill>
                          <a:latin typeface="+mn-lt"/>
                          <a:ea typeface="+mn-ea"/>
                          <a:cs typeface="+mn-cs"/>
                          <a:sym typeface="Arial"/>
                        </a:rPr>
                        <a:t>false</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true</a:t>
                      </a:r>
                      <a:endParaRPr lang="en-US" sz="1800" dirty="0"/>
                    </a:p>
                  </a:txBody>
                  <a:tcPr/>
                </a:tc>
                <a:extLst>
                  <a:ext uri="{0D108BD9-81ED-4DB2-BD59-A6C34878D82A}">
                    <a16:rowId xmlns:a16="http://schemas.microsoft.com/office/drawing/2014/main" val="1181482823"/>
                  </a:ext>
                </a:extLst>
              </a:tr>
              <a:tr h="370840">
                <a:tc>
                  <a:txBody>
                    <a:bodyPr/>
                    <a:lstStyle/>
                    <a:p>
                      <a:r>
                        <a:rPr lang="en-US" sz="1800" b="0" i="0" u="none" strike="noStrike" cap="none" baseline="0" dirty="0" smtClean="0">
                          <a:solidFill>
                            <a:schemeClr val="tx1"/>
                          </a:solidFill>
                          <a:latin typeface="+mn-lt"/>
                          <a:ea typeface="+mn-ea"/>
                          <a:cs typeface="+mn-cs"/>
                          <a:sym typeface="Arial"/>
                        </a:rPr>
                        <a:t>true</a:t>
                      </a:r>
                      <a:endParaRPr lang="en-US" sz="1800" dirty="0"/>
                    </a:p>
                  </a:txBody>
                  <a:tcPr/>
                </a:tc>
                <a:tc>
                  <a:txBody>
                    <a:bodyPr/>
                    <a:lstStyle/>
                    <a:p>
                      <a:r>
                        <a:rPr lang="en-US" sz="1800" b="0" i="0" u="none" strike="noStrike" cap="none" baseline="0" dirty="0" smtClean="0">
                          <a:solidFill>
                            <a:schemeClr val="tx1"/>
                          </a:solidFill>
                          <a:latin typeface="+mn-lt"/>
                          <a:ea typeface="+mn-ea"/>
                          <a:cs typeface="+mn-cs"/>
                          <a:sym typeface="Arial"/>
                        </a:rPr>
                        <a:t>false</a:t>
                      </a:r>
                      <a:endParaRPr lang="en-US" sz="1800" dirty="0"/>
                    </a:p>
                  </a:txBody>
                  <a:tcPr/>
                </a:tc>
                <a:extLst>
                  <a:ext uri="{0D108BD9-81ED-4DB2-BD59-A6C34878D82A}">
                    <a16:rowId xmlns:a16="http://schemas.microsoft.com/office/drawing/2014/main" val="487682325"/>
                  </a:ext>
                </a:extLst>
              </a:tr>
            </a:tbl>
          </a:graphicData>
        </a:graphic>
      </p:graphicFrame>
    </p:spTree>
    <p:extLst>
      <p:ext uri="{BB962C8B-B14F-4D97-AF65-F5344CB8AC3E}">
        <p14:creationId xmlns:p14="http://schemas.microsoft.com/office/powerpoint/2010/main" val="34065127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5.11.5 </a:t>
            </a:r>
            <a:r>
              <a:rPr lang="en-US" dirty="0" smtClean="0"/>
              <a:t>Logical </a:t>
            </a:r>
            <a:r>
              <a:rPr lang="en-US" dirty="0"/>
              <a:t>Operators </a:t>
            </a:r>
            <a:r>
              <a:rPr lang="en-US" dirty="0" smtClean="0"/>
              <a:t>Example </a:t>
            </a:r>
            <a:r>
              <a:rPr lang="en-US" sz="2000" b="0" dirty="0" smtClean="0"/>
              <a:t>(1 of 2)</a:t>
            </a:r>
            <a:endParaRPr lang="en-US" sz="2000" b="0" dirty="0"/>
          </a:p>
        </p:txBody>
      </p:sp>
      <p:sp>
        <p:nvSpPr>
          <p:cNvPr id="3" name="Text Placeholder 2"/>
          <p:cNvSpPr>
            <a:spLocks noGrp="1"/>
          </p:cNvSpPr>
          <p:nvPr>
            <p:ph type="body" idx="1"/>
          </p:nvPr>
        </p:nvSpPr>
        <p:spPr/>
        <p:txBody>
          <a:bodyPr/>
          <a:lstStyle/>
          <a:p>
            <a:pPr eaLnBrk="1" hangingPunct="1">
              <a:defRPr/>
            </a:pPr>
            <a:r>
              <a:rPr lang="en-US" sz="2400" dirty="0" smtClean="0">
                <a:solidFill>
                  <a:srgbClr val="000000"/>
                </a:solidFill>
                <a:latin typeface="+mn-lt"/>
              </a:rPr>
              <a:t>Figure 5.18 </a:t>
            </a:r>
            <a:r>
              <a:rPr lang="en-US" sz="2400" dirty="0">
                <a:solidFill>
                  <a:srgbClr val="000000"/>
                </a:solidFill>
                <a:latin typeface="+mn-lt"/>
              </a:rPr>
              <a:t>demonstrates the logical operators by producing their truth tables.</a:t>
            </a:r>
          </a:p>
          <a:p>
            <a:pPr eaLnBrk="1" hangingPunct="1">
              <a:defRPr/>
            </a:pPr>
            <a:r>
              <a:rPr lang="en-US" sz="2400" dirty="0">
                <a:solidFill>
                  <a:srgbClr val="000000"/>
                </a:solidFill>
                <a:latin typeface="+mn-lt"/>
              </a:rPr>
              <a:t>The output shows each expression that is evaluated and its </a:t>
            </a:r>
            <a:r>
              <a:rPr lang="en-US" sz="2400" dirty="0">
                <a:solidFill>
                  <a:srgbClr val="000000"/>
                </a:solidFill>
                <a:latin typeface="Consolas" panose="020B0609020204030204" pitchFamily="49" charset="0"/>
              </a:rPr>
              <a:t>bool</a:t>
            </a:r>
            <a:r>
              <a:rPr lang="en-US" sz="2400" dirty="0">
                <a:solidFill>
                  <a:srgbClr val="000000"/>
                </a:solidFill>
                <a:latin typeface="+mn-lt"/>
              </a:rPr>
              <a:t> result.</a:t>
            </a:r>
          </a:p>
          <a:p>
            <a:pPr eaLnBrk="1" hangingPunct="1">
              <a:defRPr/>
            </a:pPr>
            <a:r>
              <a:rPr lang="en-US" sz="2400" dirty="0">
                <a:solidFill>
                  <a:srgbClr val="000000"/>
                </a:solidFill>
                <a:latin typeface="+mn-lt"/>
              </a:rPr>
              <a:t>By default, </a:t>
            </a:r>
            <a:r>
              <a:rPr lang="en-US" sz="2400" dirty="0">
                <a:solidFill>
                  <a:srgbClr val="000000"/>
                </a:solidFill>
                <a:latin typeface="Consolas" panose="020B0609020204030204" pitchFamily="49" charset="0"/>
              </a:rPr>
              <a:t>bool</a:t>
            </a:r>
            <a:r>
              <a:rPr lang="en-US" sz="2400" dirty="0">
                <a:solidFill>
                  <a:srgbClr val="000000"/>
                </a:solidFill>
                <a:latin typeface="+mn-lt"/>
              </a:rPr>
              <a:t> values </a:t>
            </a:r>
            <a:r>
              <a:rPr lang="en-US" sz="2400" dirty="0">
                <a:solidFill>
                  <a:srgbClr val="000000"/>
                </a:solidFill>
                <a:latin typeface="Consolas" panose="020B0609020204030204" pitchFamily="49" charset="0"/>
              </a:rPr>
              <a:t>true</a:t>
            </a:r>
            <a:r>
              <a:rPr lang="en-US" sz="2400" dirty="0">
                <a:solidFill>
                  <a:srgbClr val="000000"/>
                </a:solidFill>
                <a:latin typeface="+mn-lt"/>
              </a:rPr>
              <a:t> and </a:t>
            </a:r>
            <a:r>
              <a:rPr lang="en-US" sz="2400" dirty="0">
                <a:solidFill>
                  <a:srgbClr val="000000"/>
                </a:solidFill>
                <a:latin typeface="Consolas" panose="020B0609020204030204" pitchFamily="49" charset="0"/>
              </a:rPr>
              <a:t>false</a:t>
            </a:r>
            <a:r>
              <a:rPr lang="en-US" sz="2400" dirty="0">
                <a:solidFill>
                  <a:srgbClr val="000000"/>
                </a:solidFill>
                <a:latin typeface="+mn-lt"/>
              </a:rPr>
              <a:t> are displayed by </a:t>
            </a:r>
            <a:r>
              <a:rPr lang="en-US" sz="2400" dirty="0">
                <a:solidFill>
                  <a:srgbClr val="000000"/>
                </a:solidFill>
                <a:latin typeface="Consolas" panose="020B0609020204030204" pitchFamily="49" charset="0"/>
              </a:rPr>
              <a:t>cout</a:t>
            </a:r>
            <a:r>
              <a:rPr lang="en-US" sz="2400" dirty="0">
                <a:solidFill>
                  <a:srgbClr val="000000"/>
                </a:solidFill>
                <a:latin typeface="+mn-lt"/>
              </a:rPr>
              <a:t> and the stream insertion operator as </a:t>
            </a:r>
            <a:r>
              <a:rPr lang="en-US" sz="2400" dirty="0">
                <a:solidFill>
                  <a:srgbClr val="000000"/>
                </a:solidFill>
                <a:latin typeface="Consolas" panose="020B0609020204030204" pitchFamily="49" charset="0"/>
              </a:rPr>
              <a:t>1</a:t>
            </a:r>
            <a:r>
              <a:rPr lang="en-US" sz="2400" dirty="0">
                <a:solidFill>
                  <a:srgbClr val="000000"/>
                </a:solidFill>
                <a:latin typeface="+mn-lt"/>
              </a:rPr>
              <a:t> and </a:t>
            </a:r>
            <a:r>
              <a:rPr lang="en-US" sz="2400" dirty="0">
                <a:solidFill>
                  <a:srgbClr val="000000"/>
                </a:solidFill>
                <a:latin typeface="Consolas" panose="020B0609020204030204" pitchFamily="49" charset="0"/>
              </a:rPr>
              <a:t>0</a:t>
            </a:r>
            <a:r>
              <a:rPr lang="en-US" sz="2400" dirty="0">
                <a:solidFill>
                  <a:srgbClr val="000000"/>
                </a:solidFill>
                <a:latin typeface="+mn-lt"/>
              </a:rPr>
              <a:t>, respectively.</a:t>
            </a:r>
          </a:p>
          <a:p>
            <a:pPr eaLnBrk="1" hangingPunct="1">
              <a:defRPr/>
            </a:pPr>
            <a:r>
              <a:rPr lang="en-US" sz="2400" b="1" dirty="0">
                <a:solidFill>
                  <a:schemeClr val="tx1"/>
                </a:solidFill>
                <a:latin typeface="+mn-lt"/>
              </a:rPr>
              <a:t>Stream manipulator</a:t>
            </a:r>
            <a:r>
              <a:rPr lang="en-US" sz="2400" dirty="0">
                <a:solidFill>
                  <a:srgbClr val="0000FF"/>
                </a:solidFill>
                <a:latin typeface="+mn-lt"/>
              </a:rPr>
              <a:t> </a:t>
            </a:r>
            <a:r>
              <a:rPr lang="en-US" sz="2400" b="1" dirty="0">
                <a:solidFill>
                  <a:schemeClr val="tx1"/>
                </a:solidFill>
                <a:latin typeface="Consolas" panose="020B0609020204030204" pitchFamily="49" charset="0"/>
              </a:rPr>
              <a:t>boolalpha</a:t>
            </a:r>
            <a:r>
              <a:rPr lang="en-US" sz="2400" dirty="0">
                <a:solidFill>
                  <a:srgbClr val="000000"/>
                </a:solidFill>
                <a:latin typeface="+mn-lt"/>
              </a:rPr>
              <a:t> (a sticky manipulator) specifies that the value of each </a:t>
            </a:r>
            <a:r>
              <a:rPr lang="en-US" sz="2400" dirty="0">
                <a:solidFill>
                  <a:srgbClr val="000000"/>
                </a:solidFill>
                <a:latin typeface="Consolas" panose="020B0609020204030204" pitchFamily="49" charset="0"/>
              </a:rPr>
              <a:t>bool</a:t>
            </a:r>
            <a:r>
              <a:rPr lang="en-US" sz="2400" dirty="0">
                <a:solidFill>
                  <a:srgbClr val="000000"/>
                </a:solidFill>
                <a:latin typeface="+mn-lt"/>
              </a:rPr>
              <a:t> expression should be displayed as either the word “true” or the word “false</a:t>
            </a:r>
            <a:r>
              <a:rPr lang="en-US" sz="2400" dirty="0" smtClean="0">
                <a:solidFill>
                  <a:srgbClr val="000000"/>
                </a:solidFill>
                <a:latin typeface="+mn-lt"/>
              </a:rPr>
              <a:t>.”</a:t>
            </a:r>
          </a:p>
        </p:txBody>
      </p:sp>
    </p:spTree>
    <p:extLst>
      <p:ext uri="{BB962C8B-B14F-4D97-AF65-F5344CB8AC3E}">
        <p14:creationId xmlns:p14="http://schemas.microsoft.com/office/powerpoint/2010/main" val="16430460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a:t>
            </a:r>
            <a:r>
              <a:rPr lang="en-US" dirty="0" smtClean="0"/>
              <a:t>5.18 </a:t>
            </a:r>
            <a:r>
              <a:rPr lang="en-US" dirty="0"/>
              <a:t>Logical </a:t>
            </a:r>
            <a:r>
              <a:rPr lang="en-US" dirty="0" smtClean="0"/>
              <a:t>Operators </a:t>
            </a:r>
            <a:r>
              <a:rPr lang="en-US" sz="2000" b="0" dirty="0" smtClean="0"/>
              <a:t>(1 of 2)</a:t>
            </a:r>
            <a:endParaRPr lang="en-US" sz="2000" b="0" dirty="0"/>
          </a:p>
        </p:txBody>
      </p:sp>
      <p:pic>
        <p:nvPicPr>
          <p:cNvPr id="4" name="Picture 3" descr="Computer code and output. The computer code has 25 lines. The lines read as follows. Line 1. forward slash forward slash F i g period 5 period 18 colon Logical Operators period c p p. Line 2. forward slash forward slash Logical operators period. Line 3. hash include left angle bracket i o stream right angle bracket. Line 4. using namespace s t d semicolon. Line 5. Blank. Line 6. i n t main left parenthesis right parenthesis left brace. Line 7, indented once. forward slash forward slash create truth table for ampersand ampersand left parenthesis logical AND right parenthesis operator. Line 8, indented once. c out left angle bracket left angle bracket b o o l alpha left angle bracket left angle bracket double quote Logical AND left parenthesis ampersand ampersand right parenthesis double quote. Line 9, indented twice. left angle bracket left angle bracket double quote back slash n false ampersand ampersand false colon double quote left angle bracket left angle bracket left parenthesis false ampersand ampersand false right parenthesis. Line 10, indented twice. left angle bracket left angle bracket double quote back slash n false ampersand ampersand true colon double quote left angle bracket left angle bracket left parenthesis false ampersand ampersand true right parenthesis. Line 11, indented twice. left angle bracket left angle bracket double quote back slash n true ampersand ampersand false colon double quote left angle bracket left angle bracket left parenthesis true ampersand ampersand false right parenthesis. Line 12, indented twice. left angle bracket left angle bracket double quote back slash n true ampersand ampersand true colon double quote left angle bracket left angle bracket left parenthesis true ampersand ampersand true right parenthesis left angle bracket left angle bracket double quote back slash n back slash n double quote semicolon. Line 13. Blank. Line 14, indented once. forward slash forward slash create truth table for pipe pipe left parenthesis logical OR right parenthesis operator. Line 15, indented once. c out left angle bracket left angle bracket double quote Logical OR left parenthesis pipe pipe right parenthesis double quote. Line 16, indented twice. left angle bracket left angle bracket double quote back slash n false pipe pipe false colon double quote left angle bracket left angle bracket left parenthesis false pipe pipe false right parenthesis. Line 17, indented twice. left angle bracket left angle bracket double quote back slash n false pipe pipe true colon double quote left angle bracket left angle bracket left parenthesis false pipe pipe true right parenthesis. Line 18, indented twice. left angle bracket left angle bracket double quote back slash n true pipe pipe false colon double quote left angle bracket left angle bracket left parenthesis true pipe pipe false right parenthesis. Line 19, indented twice. left angle bracket left angle bracket double quote back slash n true pipe pipe true colon double quote left angle bracket left angle bracket left parenthesis true pipe pipe true right parenthesis left angle bracket left angle bracket double quote back slash n back slash n double quote semicolon. Line 20. Blank. Line 21, indented once. forward slash forward slash create truth table for exclamation point left parenthesis logical negation right parenthesis operator. Line 22, indented once. c out left angle bracket left angle bracket double quote Logical negation left parenthesis exclamation point right parenthesis double quote. Line 23, indented twice. left angle bracket left angle bracket double quote back slash n exclamation point false colon double quote left angle bracket left angle bracket left parenthesis exclamation point false right parenthesis. Line 24, indented twice. left angle bracket left angle bracket double quote back slash n exclamation point true colon double quote left angle bracket left angle bracket left parenthesis exclamation point true right parenthesis left angle bracket left angle bracket end l semicolon. Line 25.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078" y="1605570"/>
            <a:ext cx="6615845" cy="4530781"/>
          </a:xfrm>
          <a:prstGeom prst="rect">
            <a:avLst/>
          </a:prstGeom>
        </p:spPr>
      </p:pic>
    </p:spTree>
    <p:extLst>
      <p:ext uri="{BB962C8B-B14F-4D97-AF65-F5344CB8AC3E}">
        <p14:creationId xmlns:p14="http://schemas.microsoft.com/office/powerpoint/2010/main" val="34974253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a:t>
            </a:r>
            <a:r>
              <a:rPr lang="en-US" dirty="0" smtClean="0"/>
              <a:t>5.18 </a:t>
            </a:r>
            <a:r>
              <a:rPr lang="en-US" dirty="0"/>
              <a:t>Logical Operators </a:t>
            </a:r>
            <a:r>
              <a:rPr lang="en-US" sz="2000" b="0" dirty="0" smtClean="0"/>
              <a:t>(2 </a:t>
            </a:r>
            <a:r>
              <a:rPr lang="en-US" sz="2000" b="0" dirty="0"/>
              <a:t>of 2)</a:t>
            </a:r>
            <a:endParaRPr lang="en-US" dirty="0"/>
          </a:p>
        </p:txBody>
      </p:sp>
      <p:pic>
        <p:nvPicPr>
          <p:cNvPr id="4" name="Picture 3" descr="The code output has 13 lines. The lines read as follows. Line 1. Logical AND left parenthesis ampersand ampersand right parenthesis. Line 2. false ampersand ampersand false colon false. Line 3. false ampersand ampersand true colon false. Line 4. true ampersand ampersand false colon false. Line 5. true ampersand ampersand true colon true. Line 6. Logical OR left parenthesis pipe pipe right parenthesis. Line 7. false pipe pipe false colon false. Line 8. false pipe pipe true colon true. Line 9. true pipe pipe false colon true. Line 10. true pipe pipe true colon true. Line 11. Logical negation left parenthesis exclamation point right parenthesis. Line 12. exclamation point false colon true. Line 13. exclamation point true colon fals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449" y="1763840"/>
            <a:ext cx="7555103" cy="3116961"/>
          </a:xfrm>
          <a:prstGeom prst="rect">
            <a:avLst/>
          </a:prstGeom>
        </p:spPr>
      </p:pic>
    </p:spTree>
    <p:extLst>
      <p:ext uri="{BB962C8B-B14F-4D97-AF65-F5344CB8AC3E}">
        <p14:creationId xmlns:p14="http://schemas.microsoft.com/office/powerpoint/2010/main" val="39305369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5.11.5 Logical Operators Example </a:t>
            </a:r>
            <a:r>
              <a:rPr lang="en-US" sz="2000" b="0" dirty="0" smtClean="0"/>
              <a:t>(2 </a:t>
            </a:r>
            <a:r>
              <a:rPr lang="en-US" sz="2000" b="0" dirty="0"/>
              <a:t>of 2)</a:t>
            </a:r>
            <a:endParaRPr lang="en-US" dirty="0"/>
          </a:p>
        </p:txBody>
      </p:sp>
      <p:sp>
        <p:nvSpPr>
          <p:cNvPr id="3" name="Text Placeholder 2"/>
          <p:cNvSpPr>
            <a:spLocks noGrp="1"/>
          </p:cNvSpPr>
          <p:nvPr>
            <p:ph type="body" idx="1"/>
          </p:nvPr>
        </p:nvSpPr>
        <p:spPr/>
        <p:txBody>
          <a:bodyPr/>
          <a:lstStyle/>
          <a:p>
            <a:pPr eaLnBrk="1" hangingPunct="1">
              <a:defRPr/>
            </a:pPr>
            <a:r>
              <a:rPr lang="en-US" sz="2400" dirty="0" smtClean="0">
                <a:solidFill>
                  <a:srgbClr val="000000"/>
                </a:solidFill>
                <a:latin typeface="Arial (Body)"/>
              </a:rPr>
              <a:t>Figure 5.19 </a:t>
            </a:r>
            <a:r>
              <a:rPr lang="en-US" sz="2400" dirty="0">
                <a:solidFill>
                  <a:srgbClr val="000000"/>
                </a:solidFill>
                <a:latin typeface="Arial (Body)"/>
              </a:rPr>
              <a:t>adds the logical and comma operators to the operator precedence and associativity chart</a:t>
            </a:r>
            <a:r>
              <a:rPr lang="en-US" sz="2400" dirty="0" smtClean="0">
                <a:solidFill>
                  <a:srgbClr val="000000"/>
                </a:solidFill>
                <a:latin typeface="Arial (Body)"/>
              </a:rPr>
              <a:t>.</a:t>
            </a:r>
            <a:endParaRPr lang="en-US" sz="2400" dirty="0">
              <a:solidFill>
                <a:srgbClr val="000000"/>
              </a:solidFill>
              <a:latin typeface="Arial (Body)"/>
            </a:endParaRPr>
          </a:p>
          <a:p>
            <a:pPr eaLnBrk="1" hangingPunct="1">
              <a:defRPr/>
            </a:pPr>
            <a:r>
              <a:rPr lang="en-US" sz="2400" dirty="0">
                <a:solidFill>
                  <a:srgbClr val="000000"/>
                </a:solidFill>
                <a:latin typeface="Arial (Body)"/>
              </a:rPr>
              <a:t>The operators are shown from top to bottom, in decreasing order of </a:t>
            </a:r>
            <a:r>
              <a:rPr lang="en-US" sz="2400" dirty="0" smtClean="0">
                <a:solidFill>
                  <a:srgbClr val="000000"/>
                </a:solidFill>
                <a:latin typeface="Arial (Body)"/>
              </a:rPr>
              <a:t>precedence.</a:t>
            </a:r>
            <a:endParaRPr lang="en-US" sz="2400" dirty="0">
              <a:solidFill>
                <a:srgbClr val="000000"/>
              </a:solidFill>
              <a:latin typeface="Arial (Body)"/>
            </a:endParaRPr>
          </a:p>
        </p:txBody>
      </p:sp>
    </p:spTree>
    <p:extLst>
      <p:ext uri="{BB962C8B-B14F-4D97-AF65-F5344CB8AC3E}">
        <p14:creationId xmlns:p14="http://schemas.microsoft.com/office/powerpoint/2010/main" val="27205487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a:t>
            </a:r>
            <a:r>
              <a:rPr lang="en-US" dirty="0" smtClean="0"/>
              <a:t>5.19 </a:t>
            </a:r>
            <a:r>
              <a:rPr lang="en-US" dirty="0"/>
              <a:t>Operator Precedence and Associativity</a:t>
            </a:r>
          </a:p>
        </p:txBody>
      </p:sp>
      <p:pic>
        <p:nvPicPr>
          <p:cNvPr id="4" name="Picture 3" descr="A table has 13 rows and 3 columns. The columns have the following headings from left to right. Operators, Associativity, Type. The row entries are as follows. Row 1. Operators, colon colon, left parenthesis right parenthesis. Associativity, left to right, See caution in F i g. 2.10 regarding grouping parentheses. Type, primary. Row 2. Operators, plus plus, minus minus, static underscore cast left angle bracket type right angle bracket left parenthesis right parenthesis. Associativity, left to right. Type, postfix. Row 3. Operators, plus plus, minus minus, plus, minus, exclamation point. Associativity, right to left. Type, unary, prefix. Row 4. Operators, asterisk forward slash percent sign. Associativity, left to right. Type, multiplicative. Row 5. Operators, plus minus. Associativity, left to right. Type, additive. Row 6. Operators, left angle bracket left angle bracket right angle bracket right angle bracket. Associativity, left to right. Type, insertion/extraction. Row 7. Operators, less than sign, less than sign equals, greater than sign, greater than sign equals. Associativity, left to right. Type, relational. Row 8. Operators, equals equals, exclamation point equals. Associativity, left to right. Type, equality. Row 9. Operators, ampersand ampersand. Associativity, left to right. Type, logical AND. Row 10. Operators, pipe pipe. Associativity, left to right. Type, logical OR. Row 11. Operators, question mark colon. Associativity, right to left. Type, conditional. Row 12. Operators, equals, plus equals, minus equals, asterisk equals, forward slash equals, percent sign equals. Associativity, right to left. Type, assignment. Row 13. Operators, comma. Associativity, left to right. Type, com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218" y="1629121"/>
            <a:ext cx="6953564" cy="4514158"/>
          </a:xfrm>
          <a:prstGeom prst="rect">
            <a:avLst/>
          </a:prstGeom>
        </p:spPr>
      </p:pic>
    </p:spTree>
    <p:extLst>
      <p:ext uri="{BB962C8B-B14F-4D97-AF65-F5344CB8AC3E}">
        <p14:creationId xmlns:p14="http://schemas.microsoft.com/office/powerpoint/2010/main" val="38522578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5.12 Confusing </a:t>
            </a:r>
            <a:r>
              <a:rPr lang="en-US" dirty="0">
                <a:solidFill>
                  <a:schemeClr val="tx2"/>
                </a:solidFill>
                <a:latin typeface="Times New Roman" panose="02020603050405020304" pitchFamily="18" charset="0"/>
                <a:cs typeface="Times New Roman" panose="02020603050405020304" pitchFamily="18" charset="0"/>
              </a:rPr>
              <a:t>the Equality (</a:t>
            </a:r>
            <a:r>
              <a:rPr lang="en-US" dirty="0">
                <a:solidFill>
                  <a:schemeClr val="tx2"/>
                </a:solidFill>
                <a:latin typeface="Consolas" panose="020B0609020204030204" pitchFamily="49" charset="0"/>
                <a:cs typeface="Times New Roman" panose="02020603050405020304" pitchFamily="18" charset="0"/>
              </a:rPr>
              <a:t>==</a:t>
            </a:r>
            <a:r>
              <a:rPr lang="en-US" dirty="0">
                <a:solidFill>
                  <a:schemeClr val="tx2"/>
                </a:solidFill>
                <a:latin typeface="Times New Roman" panose="02020603050405020304" pitchFamily="18" charset="0"/>
                <a:cs typeface="Times New Roman" panose="02020603050405020304" pitchFamily="18" charset="0"/>
              </a:rPr>
              <a:t>) and Assignment (</a:t>
            </a:r>
            <a:r>
              <a:rPr lang="en-US" dirty="0">
                <a:solidFill>
                  <a:schemeClr val="tx2"/>
                </a:solidFill>
                <a:latin typeface="Consolas" panose="020B0609020204030204" pitchFamily="49" charset="0"/>
                <a:cs typeface="Times New Roman" panose="02020603050405020304" pitchFamily="18" charset="0"/>
              </a:rPr>
              <a:t>=</a:t>
            </a:r>
            <a:r>
              <a:rPr lang="en-US" dirty="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Operators </a:t>
            </a:r>
            <a:r>
              <a:rPr lang="en-US" sz="2000" b="0" dirty="0" smtClean="0">
                <a:solidFill>
                  <a:schemeClr val="tx2"/>
                </a:solidFill>
                <a:latin typeface="Times New Roman" panose="02020603050405020304" pitchFamily="18" charset="0"/>
                <a:cs typeface="Times New Roman" panose="02020603050405020304" pitchFamily="18" charset="0"/>
              </a:rPr>
              <a:t>(1 of 2)</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r>
              <a:rPr lang="en-US" altLang="en-US" sz="1800" dirty="0">
                <a:solidFill>
                  <a:srgbClr val="000000"/>
                </a:solidFill>
                <a:latin typeface="Arial (Body)"/>
              </a:rPr>
              <a:t>Accidentally swapping the operators </a:t>
            </a:r>
            <a:r>
              <a:rPr lang="en-US" altLang="en-US" sz="1800" dirty="0" smtClean="0">
                <a:solidFill>
                  <a:srgbClr val="000000"/>
                </a:solidFill>
                <a:latin typeface="Consolas" panose="020B0609020204030204" pitchFamily="49" charset="0"/>
              </a:rPr>
              <a:t>==</a:t>
            </a:r>
            <a:r>
              <a:rPr lang="en-US" altLang="en-US" sz="1800" dirty="0">
                <a:solidFill>
                  <a:srgbClr val="000000"/>
                </a:solidFill>
                <a:latin typeface="+mn-lt"/>
              </a:rPr>
              <a:t> </a:t>
            </a:r>
            <a:r>
              <a:rPr lang="en-US" altLang="en-US" sz="1800" dirty="0" smtClean="0">
                <a:solidFill>
                  <a:srgbClr val="000000"/>
                </a:solidFill>
                <a:latin typeface="+mn-lt"/>
              </a:rPr>
              <a:t>(</a:t>
            </a:r>
            <a:r>
              <a:rPr lang="en-US" altLang="en-US" sz="1800" dirty="0">
                <a:solidFill>
                  <a:srgbClr val="000000"/>
                </a:solidFill>
                <a:latin typeface="Arial (Body)"/>
              </a:rPr>
              <a:t>equality) and </a:t>
            </a:r>
            <a:r>
              <a:rPr lang="en-US" altLang="en-US" sz="1800" dirty="0">
                <a:solidFill>
                  <a:srgbClr val="000000"/>
                </a:solidFill>
                <a:latin typeface="Consolas" panose="020B0609020204030204" pitchFamily="49" charset="0"/>
              </a:rPr>
              <a:t>=</a:t>
            </a:r>
            <a:r>
              <a:rPr lang="en-US" altLang="en-US" sz="1800" dirty="0">
                <a:solidFill>
                  <a:srgbClr val="000000"/>
                </a:solidFill>
                <a:latin typeface="+mn-lt"/>
              </a:rPr>
              <a:t> </a:t>
            </a:r>
            <a:r>
              <a:rPr lang="en-US" altLang="en-US" sz="1800" dirty="0">
                <a:solidFill>
                  <a:srgbClr val="000000"/>
                </a:solidFill>
                <a:latin typeface="Arial (Body)"/>
              </a:rPr>
              <a:t>(assignment).</a:t>
            </a:r>
          </a:p>
          <a:p>
            <a:pPr eaLnBrk="1" hangingPunct="1"/>
            <a:r>
              <a:rPr lang="en-US" altLang="en-US" sz="1800" dirty="0">
                <a:solidFill>
                  <a:srgbClr val="000000"/>
                </a:solidFill>
                <a:latin typeface="Arial (Body)"/>
              </a:rPr>
              <a:t>Damaging because they ordinarily do not cause syntax errors.</a:t>
            </a:r>
          </a:p>
          <a:p>
            <a:pPr eaLnBrk="1" hangingPunct="1"/>
            <a:r>
              <a:rPr lang="en-US" altLang="en-US" sz="1800" dirty="0">
                <a:solidFill>
                  <a:srgbClr val="000000"/>
                </a:solidFill>
                <a:latin typeface="Arial (Body)"/>
              </a:rPr>
              <a:t>Rather, statements with these errors tend to compile correctly and the programs run to completion, often generating incorrect results through runtime logic errors</a:t>
            </a:r>
            <a:r>
              <a:rPr lang="en-US" altLang="en-US" sz="1800" dirty="0" smtClean="0">
                <a:solidFill>
                  <a:srgbClr val="000000"/>
                </a:solidFill>
                <a:latin typeface="Arial (Body)"/>
              </a:rPr>
              <a:t>.</a:t>
            </a:r>
            <a:endParaRPr lang="en-US" altLang="en-US" sz="1800" dirty="0">
              <a:solidFill>
                <a:srgbClr val="000000"/>
              </a:solidFill>
              <a:latin typeface="Arial (Body)"/>
            </a:endParaRPr>
          </a:p>
          <a:p>
            <a:pPr eaLnBrk="1" hangingPunct="1"/>
            <a:r>
              <a:rPr lang="en-US" altLang="en-US" sz="1800" b="1" dirty="0" smtClean="0">
                <a:solidFill>
                  <a:srgbClr val="000000"/>
                </a:solidFill>
                <a:latin typeface="Arial (Body)"/>
              </a:rPr>
              <a:t>[Note: Some compilers issue a warning when </a:t>
            </a:r>
            <a:r>
              <a:rPr lang="en-US" altLang="en-US" sz="1800" b="1" dirty="0" smtClean="0">
                <a:solidFill>
                  <a:srgbClr val="000000"/>
                </a:solidFill>
                <a:latin typeface="Consolas" panose="020B0609020204030204" pitchFamily="49" charset="0"/>
              </a:rPr>
              <a:t>=</a:t>
            </a:r>
            <a:r>
              <a:rPr lang="en-US" altLang="en-US" sz="1800" b="1" dirty="0" smtClean="0">
                <a:solidFill>
                  <a:srgbClr val="000000"/>
                </a:solidFill>
                <a:latin typeface="+mn-lt"/>
              </a:rPr>
              <a:t> </a:t>
            </a:r>
            <a:r>
              <a:rPr lang="en-US" altLang="en-US" sz="1800" b="1" dirty="0" smtClean="0">
                <a:solidFill>
                  <a:srgbClr val="000000"/>
                </a:solidFill>
                <a:latin typeface="Arial (Body)"/>
              </a:rPr>
              <a:t>is used in a context where </a:t>
            </a:r>
            <a:r>
              <a:rPr lang="en-US" altLang="en-US" sz="1800" b="1" dirty="0" smtClean="0">
                <a:solidFill>
                  <a:srgbClr val="000000"/>
                </a:solidFill>
                <a:latin typeface="Consolas" panose="020B0609020204030204" pitchFamily="49" charset="0"/>
              </a:rPr>
              <a:t>==</a:t>
            </a:r>
            <a:r>
              <a:rPr lang="en-US" altLang="en-US" sz="1800" b="1" dirty="0" smtClean="0">
                <a:solidFill>
                  <a:srgbClr val="000000"/>
                </a:solidFill>
                <a:latin typeface="+mn-lt"/>
              </a:rPr>
              <a:t> </a:t>
            </a:r>
            <a:r>
              <a:rPr lang="en-US" altLang="en-US" sz="1800" b="1" dirty="0" smtClean="0">
                <a:solidFill>
                  <a:srgbClr val="000000"/>
                </a:solidFill>
                <a:latin typeface="Arial (Body)"/>
              </a:rPr>
              <a:t>typically is expected.]</a:t>
            </a:r>
            <a:endParaRPr lang="en-US" altLang="en-US" sz="1800" b="1" dirty="0">
              <a:solidFill>
                <a:srgbClr val="000000"/>
              </a:solidFill>
              <a:latin typeface="Arial (Body)"/>
            </a:endParaRPr>
          </a:p>
          <a:p>
            <a:pPr eaLnBrk="1" hangingPunct="1"/>
            <a:r>
              <a:rPr lang="en-US" altLang="en-US" sz="1800" dirty="0">
                <a:solidFill>
                  <a:srgbClr val="000000"/>
                </a:solidFill>
                <a:latin typeface="Arial (Body)"/>
              </a:rPr>
              <a:t>Two aspects of C++ contribute to these problems.</a:t>
            </a:r>
          </a:p>
          <a:p>
            <a:pPr lvl="1" eaLnBrk="1" hangingPunct="1"/>
            <a:r>
              <a:rPr lang="en-US" altLang="en-US" sz="1800" dirty="0">
                <a:solidFill>
                  <a:srgbClr val="000000"/>
                </a:solidFill>
                <a:latin typeface="Arial (Body)"/>
              </a:rPr>
              <a:t>One is that </a:t>
            </a:r>
            <a:r>
              <a:rPr lang="en-US" altLang="en-US" sz="1800" b="1" dirty="0">
                <a:solidFill>
                  <a:srgbClr val="000000"/>
                </a:solidFill>
                <a:latin typeface="Arial (Body)"/>
              </a:rPr>
              <a:t>any expression that produces a value can be used in the decision portion of any control statement</a:t>
            </a:r>
            <a:r>
              <a:rPr lang="en-US" altLang="en-US" sz="1800" i="1" dirty="0">
                <a:solidFill>
                  <a:srgbClr val="000000"/>
                </a:solidFill>
                <a:latin typeface="Arial (Body)"/>
              </a:rPr>
              <a:t>.</a:t>
            </a:r>
          </a:p>
          <a:p>
            <a:pPr lvl="1" eaLnBrk="1" hangingPunct="1"/>
            <a:r>
              <a:rPr lang="en-US" altLang="en-US" sz="1800" dirty="0">
                <a:solidFill>
                  <a:srgbClr val="000000"/>
                </a:solidFill>
                <a:latin typeface="Arial (Body)"/>
              </a:rPr>
              <a:t>The second is that assignments produce a value—namely, the value assigned to the variable on the left side of the assignment operator</a:t>
            </a:r>
            <a:r>
              <a:rPr lang="en-US" altLang="en-US" sz="1800" dirty="0" smtClean="0">
                <a:solidFill>
                  <a:srgbClr val="000000"/>
                </a:solidFill>
                <a:latin typeface="Arial (Body)"/>
              </a:rPr>
              <a:t>.</a:t>
            </a:r>
            <a:endParaRPr lang="en-US" altLang="en-US" sz="1800" dirty="0">
              <a:solidFill>
                <a:srgbClr val="000000"/>
              </a:solidFill>
              <a:latin typeface="Arial (Body)"/>
            </a:endParaRPr>
          </a:p>
        </p:txBody>
      </p:sp>
    </p:spTree>
    <p:extLst>
      <p:ext uri="{BB962C8B-B14F-4D97-AF65-F5344CB8AC3E}">
        <p14:creationId xmlns:p14="http://schemas.microsoft.com/office/powerpoint/2010/main" val="3647264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5.12 Confusing </a:t>
            </a:r>
            <a:r>
              <a:rPr lang="en-US" dirty="0">
                <a:solidFill>
                  <a:schemeClr val="tx2"/>
                </a:solidFill>
                <a:latin typeface="Times New Roman" panose="02020603050405020304" pitchFamily="18" charset="0"/>
                <a:cs typeface="Times New Roman" panose="02020603050405020304" pitchFamily="18" charset="0"/>
              </a:rPr>
              <a:t>the Equality (==) and Assignment (=) Operators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2)</a:t>
            </a:r>
            <a:endParaRPr lang="en-US" dirty="0"/>
          </a:p>
        </p:txBody>
      </p:sp>
      <p:sp>
        <p:nvSpPr>
          <p:cNvPr id="3" name="Text Placeholder 2"/>
          <p:cNvSpPr>
            <a:spLocks noGrp="1"/>
          </p:cNvSpPr>
          <p:nvPr>
            <p:ph type="body" idx="1"/>
          </p:nvPr>
        </p:nvSpPr>
        <p:spPr/>
        <p:txBody>
          <a:bodyPr/>
          <a:lstStyle/>
          <a:p>
            <a:r>
              <a:rPr lang="en-US" altLang="en-US" sz="2400" b="1" dirty="0">
                <a:solidFill>
                  <a:srgbClr val="000000"/>
                </a:solidFill>
                <a:latin typeface="Arial (Body)"/>
              </a:rPr>
              <a:t>Any nonzero value is interpreted as</a:t>
            </a:r>
            <a:r>
              <a:rPr lang="en-US" altLang="en-US" sz="2400" i="1" dirty="0">
                <a:solidFill>
                  <a:srgbClr val="000000"/>
                </a:solidFill>
                <a:latin typeface="Arial (Body)"/>
              </a:rPr>
              <a:t> </a:t>
            </a:r>
            <a:r>
              <a:rPr lang="en-US" altLang="en-US" sz="2400" b="1" dirty="0">
                <a:solidFill>
                  <a:srgbClr val="000000"/>
                </a:solidFill>
                <a:latin typeface="Consolas" panose="020B0609020204030204" pitchFamily="49" charset="0"/>
              </a:rPr>
              <a:t>true</a:t>
            </a:r>
            <a:r>
              <a:rPr lang="en-US" altLang="en-US" sz="2400" i="1" dirty="0" smtClean="0">
                <a:solidFill>
                  <a:srgbClr val="000000"/>
                </a:solidFill>
                <a:latin typeface="+mn-lt"/>
                <a:cs typeface="Times New Roman" panose="02020603050405020304" pitchFamily="18" charset="0"/>
              </a:rPr>
              <a:t>.</a:t>
            </a:r>
            <a:endParaRPr lang="en-US" altLang="en-US" sz="2400" dirty="0" smtClean="0">
              <a:latin typeface="+mn-lt"/>
            </a:endParaRPr>
          </a:p>
          <a:p>
            <a:pPr eaLnBrk="1" hangingPunct="1">
              <a:defRPr/>
            </a:pPr>
            <a:r>
              <a:rPr lang="en-US" sz="2400" dirty="0">
                <a:solidFill>
                  <a:srgbClr val="000000"/>
                </a:solidFill>
                <a:latin typeface="Arial (Body)"/>
              </a:rPr>
              <a:t>Variable names are said to be </a:t>
            </a:r>
            <a:r>
              <a:rPr lang="en-US" sz="2400" b="1" dirty="0">
                <a:solidFill>
                  <a:schemeClr val="bg2"/>
                </a:solidFill>
                <a:latin typeface="Arial (Body)"/>
              </a:rPr>
              <a:t>lvalues</a:t>
            </a:r>
            <a:r>
              <a:rPr lang="en-US" sz="2400" b="1" i="1" dirty="0">
                <a:solidFill>
                  <a:srgbClr val="000000"/>
                </a:solidFill>
                <a:latin typeface="Arial (Body)"/>
              </a:rPr>
              <a:t> </a:t>
            </a:r>
            <a:r>
              <a:rPr lang="en-US" sz="2400" dirty="0">
                <a:solidFill>
                  <a:srgbClr val="000000"/>
                </a:solidFill>
                <a:latin typeface="Arial (Body)"/>
              </a:rPr>
              <a:t>(for “left values”) because they can be used on the </a:t>
            </a:r>
            <a:r>
              <a:rPr lang="en-US" sz="2400" b="1" dirty="0">
                <a:solidFill>
                  <a:srgbClr val="000000"/>
                </a:solidFill>
                <a:latin typeface="Arial (Body)"/>
              </a:rPr>
              <a:t>left</a:t>
            </a:r>
            <a:r>
              <a:rPr lang="en-US" sz="2400" dirty="0">
                <a:solidFill>
                  <a:srgbClr val="000000"/>
                </a:solidFill>
                <a:latin typeface="Arial (Body)"/>
              </a:rPr>
              <a:t> side of an assignment operator.</a:t>
            </a:r>
          </a:p>
          <a:p>
            <a:pPr eaLnBrk="1" hangingPunct="1">
              <a:defRPr/>
            </a:pPr>
            <a:r>
              <a:rPr lang="en-US" sz="2400" dirty="0">
                <a:solidFill>
                  <a:srgbClr val="000000"/>
                </a:solidFill>
                <a:latin typeface="Arial (Body)"/>
              </a:rPr>
              <a:t>Constants are said to be </a:t>
            </a:r>
            <a:r>
              <a:rPr lang="en-US" sz="2400" b="1" dirty="0">
                <a:solidFill>
                  <a:schemeClr val="bg2"/>
                </a:solidFill>
                <a:latin typeface="Arial (Body)"/>
              </a:rPr>
              <a:t>rvalues</a:t>
            </a:r>
            <a:r>
              <a:rPr lang="en-US" sz="2400" b="1" i="1" dirty="0">
                <a:solidFill>
                  <a:srgbClr val="000000"/>
                </a:solidFill>
                <a:latin typeface="Arial (Body)"/>
              </a:rPr>
              <a:t> </a:t>
            </a:r>
            <a:r>
              <a:rPr lang="en-US" sz="2400" dirty="0">
                <a:solidFill>
                  <a:srgbClr val="000000"/>
                </a:solidFill>
                <a:latin typeface="Arial (Body)"/>
              </a:rPr>
              <a:t>(for “right values”) because they can be used on only the </a:t>
            </a:r>
            <a:r>
              <a:rPr lang="en-US" sz="2400" b="1" dirty="0">
                <a:solidFill>
                  <a:srgbClr val="000000"/>
                </a:solidFill>
                <a:latin typeface="Arial (Body)"/>
              </a:rPr>
              <a:t>right</a:t>
            </a:r>
            <a:r>
              <a:rPr lang="en-US" sz="2400" dirty="0">
                <a:solidFill>
                  <a:srgbClr val="000000"/>
                </a:solidFill>
                <a:latin typeface="Arial (Body)"/>
              </a:rPr>
              <a:t> side of an assignment operator.</a:t>
            </a:r>
          </a:p>
          <a:p>
            <a:pPr eaLnBrk="1" hangingPunct="1">
              <a:defRPr/>
            </a:pPr>
            <a:r>
              <a:rPr lang="en-US" sz="2400" b="1" dirty="0">
                <a:solidFill>
                  <a:srgbClr val="000000"/>
                </a:solidFill>
                <a:latin typeface="Arial (Body)"/>
              </a:rPr>
              <a:t>Lvalues</a:t>
            </a:r>
            <a:r>
              <a:rPr lang="en-US" sz="2400" i="1" dirty="0">
                <a:solidFill>
                  <a:srgbClr val="000000"/>
                </a:solidFill>
                <a:latin typeface="Arial (Body)"/>
              </a:rPr>
              <a:t> </a:t>
            </a:r>
            <a:r>
              <a:rPr lang="en-US" sz="2400" dirty="0">
                <a:solidFill>
                  <a:srgbClr val="000000"/>
                </a:solidFill>
                <a:latin typeface="Arial (Body)"/>
              </a:rPr>
              <a:t>can also be used as</a:t>
            </a:r>
            <a:r>
              <a:rPr lang="en-US" sz="2400" i="1" dirty="0">
                <a:solidFill>
                  <a:srgbClr val="000000"/>
                </a:solidFill>
                <a:latin typeface="Arial (Body)"/>
              </a:rPr>
              <a:t> </a:t>
            </a:r>
            <a:r>
              <a:rPr lang="en-US" sz="2400" b="1" dirty="0">
                <a:solidFill>
                  <a:srgbClr val="000000"/>
                </a:solidFill>
                <a:latin typeface="Arial (Body)"/>
              </a:rPr>
              <a:t>rvalues,</a:t>
            </a:r>
            <a:r>
              <a:rPr lang="en-US" sz="2400" i="1" dirty="0">
                <a:solidFill>
                  <a:srgbClr val="000000"/>
                </a:solidFill>
                <a:latin typeface="Arial (Body)"/>
              </a:rPr>
              <a:t> </a:t>
            </a:r>
            <a:r>
              <a:rPr lang="en-US" sz="2400" dirty="0">
                <a:solidFill>
                  <a:srgbClr val="000000"/>
                </a:solidFill>
                <a:latin typeface="Arial (Body)"/>
              </a:rPr>
              <a:t>but not vice versa</a:t>
            </a:r>
            <a:r>
              <a:rPr lang="en-US" sz="2400" dirty="0" smtClean="0">
                <a:solidFill>
                  <a:srgbClr val="000000"/>
                </a:solidFill>
                <a:latin typeface="Arial (Body)"/>
              </a:rPr>
              <a:t>.</a:t>
            </a:r>
            <a:endParaRPr lang="en-US" sz="2400" dirty="0">
              <a:solidFill>
                <a:srgbClr val="000000"/>
              </a:solidFill>
              <a:latin typeface="Arial (Body)"/>
            </a:endParaRPr>
          </a:p>
        </p:txBody>
      </p:sp>
    </p:spTree>
    <p:extLst>
      <p:ext uri="{BB962C8B-B14F-4D97-AF65-F5344CB8AC3E}">
        <p14:creationId xmlns:p14="http://schemas.microsoft.com/office/powerpoint/2010/main" val="31745016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5.9</a:t>
            </a:r>
          </a:p>
        </p:txBody>
      </p:sp>
      <p:sp>
        <p:nvSpPr>
          <p:cNvPr id="3" name="Text Placeholder 2"/>
          <p:cNvSpPr>
            <a:spLocks noGrp="1"/>
          </p:cNvSpPr>
          <p:nvPr>
            <p:ph type="body" idx="1"/>
          </p:nvPr>
        </p:nvSpPr>
        <p:spPr/>
        <p:txBody>
          <a:bodyPr/>
          <a:lstStyle/>
          <a:p>
            <a:pPr marL="0" indent="0">
              <a:buNone/>
            </a:pPr>
            <a:r>
              <a:rPr lang="en-US" sz="2400" dirty="0">
                <a:latin typeface="+mn-lt"/>
              </a:rPr>
              <a:t>Programmers normally write conditions such as </a:t>
            </a:r>
            <a:r>
              <a:rPr lang="en-US" sz="2400" dirty="0">
                <a:latin typeface="Consolas" panose="020B0609020204030204" pitchFamily="49" charset="0"/>
              </a:rPr>
              <a:t>x</a:t>
            </a:r>
            <a:r>
              <a:rPr lang="en-US" sz="2400" dirty="0">
                <a:latin typeface="+mn-lt"/>
              </a:rPr>
              <a:t> </a:t>
            </a:r>
            <a:r>
              <a:rPr lang="en-US" sz="2400" dirty="0">
                <a:latin typeface="Consolas" panose="020B0609020204030204" pitchFamily="49" charset="0"/>
              </a:rPr>
              <a:t>==</a:t>
            </a:r>
            <a:r>
              <a:rPr lang="en-US" sz="2400" dirty="0">
                <a:latin typeface="+mn-lt"/>
              </a:rPr>
              <a:t> </a:t>
            </a:r>
            <a:r>
              <a:rPr lang="en-US" sz="2400" dirty="0">
                <a:latin typeface="Consolas" panose="020B0609020204030204" pitchFamily="49" charset="0"/>
              </a:rPr>
              <a:t>7</a:t>
            </a:r>
            <a:r>
              <a:rPr lang="en-US" sz="2400" dirty="0">
                <a:latin typeface="+mn-lt"/>
              </a:rPr>
              <a:t> with the variable name (an </a:t>
            </a:r>
            <a:r>
              <a:rPr lang="en-US" sz="2400" dirty="0" smtClean="0">
                <a:latin typeface="+mn-lt"/>
              </a:rPr>
              <a:t>lvalue) on </a:t>
            </a:r>
            <a:r>
              <a:rPr lang="en-US" sz="2400" dirty="0">
                <a:latin typeface="+mn-lt"/>
              </a:rPr>
              <a:t>the left and the literal (an rvalue) on the right. Placing the literal on the left, as in </a:t>
            </a:r>
            <a:r>
              <a:rPr lang="en-US" sz="2400" dirty="0" smtClean="0">
                <a:latin typeface="Consolas" panose="020B0609020204030204" pitchFamily="49" charset="0"/>
              </a:rPr>
              <a:t>7</a:t>
            </a:r>
            <a:r>
              <a:rPr lang="en-US" sz="2400" dirty="0" smtClean="0">
                <a:latin typeface="+mn-lt"/>
              </a:rPr>
              <a:t> </a:t>
            </a:r>
            <a:r>
              <a:rPr lang="en-US" sz="2400" dirty="0" smtClean="0">
                <a:latin typeface="Consolas" panose="020B0609020204030204" pitchFamily="49" charset="0"/>
              </a:rPr>
              <a:t>==</a:t>
            </a:r>
            <a:r>
              <a:rPr lang="en-US" sz="2400" dirty="0" smtClean="0">
                <a:latin typeface="+mn-lt"/>
              </a:rPr>
              <a:t> </a:t>
            </a:r>
            <a:r>
              <a:rPr lang="en-US" sz="2400" dirty="0" smtClean="0">
                <a:latin typeface="Consolas" panose="020B0609020204030204" pitchFamily="49" charset="0"/>
              </a:rPr>
              <a:t>x</a:t>
            </a:r>
            <a:r>
              <a:rPr lang="en-US" sz="2400" dirty="0" smtClean="0">
                <a:latin typeface="+mn-lt"/>
              </a:rPr>
              <a:t>, enables </a:t>
            </a:r>
            <a:r>
              <a:rPr lang="en-US" sz="2400" dirty="0">
                <a:latin typeface="+mn-lt"/>
              </a:rPr>
              <a:t>the compiler to issue an error if you accidentally replace the </a:t>
            </a:r>
            <a:r>
              <a:rPr lang="en-US" sz="2400" dirty="0">
                <a:latin typeface="Consolas" panose="020B0609020204030204" pitchFamily="49" charset="0"/>
              </a:rPr>
              <a:t>== </a:t>
            </a:r>
            <a:r>
              <a:rPr lang="en-US" sz="2400" dirty="0">
                <a:latin typeface="+mn-lt"/>
              </a:rPr>
              <a:t>operator with = . </a:t>
            </a:r>
            <a:r>
              <a:rPr lang="en-US" sz="2400" dirty="0" smtClean="0">
                <a:latin typeface="+mn-lt"/>
              </a:rPr>
              <a:t>The compiler </a:t>
            </a:r>
            <a:r>
              <a:rPr lang="en-US" sz="2400" dirty="0">
                <a:latin typeface="+mn-lt"/>
              </a:rPr>
              <a:t>treats this as a compilation error, because you can’t change a literal’s value.</a:t>
            </a:r>
          </a:p>
        </p:txBody>
      </p:sp>
    </p:spTree>
    <p:extLst>
      <p:ext uri="{BB962C8B-B14F-4D97-AF65-F5344CB8AC3E}">
        <p14:creationId xmlns:p14="http://schemas.microsoft.com/office/powerpoint/2010/main" val="40962156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5.9</a:t>
            </a:r>
          </a:p>
        </p:txBody>
      </p:sp>
      <p:sp>
        <p:nvSpPr>
          <p:cNvPr id="3" name="Text Placeholder 2"/>
          <p:cNvSpPr>
            <a:spLocks noGrp="1"/>
          </p:cNvSpPr>
          <p:nvPr>
            <p:ph type="body" idx="1"/>
          </p:nvPr>
        </p:nvSpPr>
        <p:spPr/>
        <p:txBody>
          <a:bodyPr/>
          <a:lstStyle/>
          <a:p>
            <a:pPr marL="0" indent="0">
              <a:buNone/>
            </a:pPr>
            <a:r>
              <a:rPr lang="en-US" sz="2400" dirty="0">
                <a:latin typeface="+mn-lt"/>
              </a:rPr>
              <a:t>Using operator </a:t>
            </a:r>
            <a:r>
              <a:rPr lang="en-US" sz="2400" dirty="0">
                <a:latin typeface="Consolas" panose="020B0609020204030204" pitchFamily="49" charset="0"/>
              </a:rPr>
              <a:t>==</a:t>
            </a:r>
            <a:r>
              <a:rPr lang="en-US" sz="2400" dirty="0">
                <a:latin typeface="+mn-lt"/>
              </a:rPr>
              <a:t> for assignment and using operator </a:t>
            </a:r>
            <a:r>
              <a:rPr lang="en-US" sz="2400" dirty="0">
                <a:latin typeface="Consolas" panose="020B0609020204030204" pitchFamily="49" charset="0"/>
              </a:rPr>
              <a:t>=</a:t>
            </a:r>
            <a:r>
              <a:rPr lang="en-US" sz="2400" dirty="0">
                <a:latin typeface="+mn-lt"/>
              </a:rPr>
              <a:t> for equality are logic errors.</a:t>
            </a:r>
          </a:p>
        </p:txBody>
      </p:sp>
    </p:spTree>
    <p:extLst>
      <p:ext uri="{BB962C8B-B14F-4D97-AF65-F5344CB8AC3E}">
        <p14:creationId xmlns:p14="http://schemas.microsoft.com/office/powerpoint/2010/main" val="1888851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5.3 </a:t>
            </a:r>
            <a:r>
              <a:rPr lang="en-US" dirty="0">
                <a:solidFill>
                  <a:schemeClr val="tx2"/>
                </a:solidFill>
                <a:latin typeface="Consolas" panose="020B0609020204030204" pitchFamily="49" charset="0"/>
                <a:cs typeface="Times New Roman" panose="02020603050405020304" pitchFamily="18" charset="0"/>
              </a:rPr>
              <a:t>For</a:t>
            </a:r>
            <a:r>
              <a:rPr lang="en-US" dirty="0">
                <a:solidFill>
                  <a:schemeClr val="tx2"/>
                </a:solidFill>
                <a:latin typeface="Times New Roman" panose="02020603050405020304" pitchFamily="18" charset="0"/>
                <a:cs typeface="Times New Roman" panose="02020603050405020304" pitchFamily="18" charset="0"/>
              </a:rPr>
              <a:t> Iteration </a:t>
            </a:r>
            <a:r>
              <a:rPr lang="en-US" dirty="0" smtClean="0">
                <a:solidFill>
                  <a:schemeClr val="tx2"/>
                </a:solidFill>
                <a:latin typeface="Times New Roman" panose="02020603050405020304" pitchFamily="18" charset="0"/>
                <a:cs typeface="Times New Roman" panose="02020603050405020304" pitchFamily="18" charset="0"/>
              </a:rPr>
              <a:t>Statement </a:t>
            </a:r>
            <a:r>
              <a:rPr lang="en-US" sz="2000" b="0" dirty="0" smtClean="0">
                <a:solidFill>
                  <a:schemeClr val="tx2"/>
                </a:solidFill>
                <a:latin typeface="Times New Roman" panose="02020603050405020304" pitchFamily="18" charset="0"/>
                <a:cs typeface="Times New Roman" panose="02020603050405020304" pitchFamily="18" charset="0"/>
              </a:rPr>
              <a:t>(1 of 8)</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marL="255651" lvl="0" indent="-255651" fontAlgn="base">
              <a:spcAft>
                <a:spcPct val="0"/>
              </a:spcAft>
              <a:tabLst/>
            </a:pPr>
            <a:r>
              <a:rPr lang="en-US" altLang="en-US" sz="2400" kern="1200" dirty="0" smtClean="0">
                <a:solidFill>
                  <a:srgbClr val="000000"/>
                </a:solidFill>
                <a:latin typeface="+mn-lt"/>
              </a:rPr>
              <a:t>The </a:t>
            </a:r>
            <a:r>
              <a:rPr lang="en-US" altLang="en-US" sz="2400" b="1" kern="1200" dirty="0" smtClean="0">
                <a:solidFill>
                  <a:srgbClr val="000000"/>
                </a:solidFill>
                <a:latin typeface="+mn-lt"/>
              </a:rPr>
              <a:t>for</a:t>
            </a:r>
            <a:r>
              <a:rPr lang="en-US" altLang="en-US" sz="2400" kern="1200" dirty="0" smtClean="0">
                <a:solidFill>
                  <a:srgbClr val="000000"/>
                </a:solidFill>
                <a:latin typeface="+mn-lt"/>
              </a:rPr>
              <a:t> </a:t>
            </a:r>
            <a:r>
              <a:rPr lang="en-US" altLang="en-US" sz="2400" b="1" kern="1200" dirty="0" smtClean="0">
                <a:solidFill>
                  <a:srgbClr val="000000"/>
                </a:solidFill>
                <a:latin typeface="+mn-lt"/>
              </a:rPr>
              <a:t>iteration statement</a:t>
            </a:r>
            <a:r>
              <a:rPr lang="en-US" altLang="en-US" sz="2400" kern="1200" dirty="0" smtClean="0">
                <a:solidFill>
                  <a:srgbClr val="000000"/>
                </a:solidFill>
                <a:latin typeface="+mn-lt"/>
              </a:rPr>
              <a:t> (Figure 5.2) specifies the counter-controlled iteration details in a single line of code.</a:t>
            </a:r>
          </a:p>
          <a:p>
            <a:pPr marL="255651" lvl="0" indent="-255651" fontAlgn="base">
              <a:spcAft>
                <a:spcPct val="0"/>
              </a:spcAft>
              <a:tabLst/>
            </a:pPr>
            <a:r>
              <a:rPr lang="en-US" altLang="en-US" sz="2400" kern="1200" dirty="0" smtClean="0">
                <a:solidFill>
                  <a:srgbClr val="000000"/>
                </a:solidFill>
                <a:latin typeface="+mn-lt"/>
              </a:rPr>
              <a:t>The initialization occurs once when the loop is encountered.</a:t>
            </a:r>
          </a:p>
          <a:p>
            <a:pPr marL="255651" lvl="0" indent="-255651" fontAlgn="base">
              <a:spcAft>
                <a:spcPct val="0"/>
              </a:spcAft>
              <a:tabLst/>
            </a:pPr>
            <a:r>
              <a:rPr lang="en-US" altLang="en-US" sz="2400" kern="1200" dirty="0" smtClean="0">
                <a:solidFill>
                  <a:srgbClr val="000000"/>
                </a:solidFill>
                <a:latin typeface="+mn-lt"/>
              </a:rPr>
              <a:t>The condition is tested next and each time the body completes.</a:t>
            </a:r>
          </a:p>
          <a:p>
            <a:pPr marL="255651" lvl="0" indent="-255651" fontAlgn="base">
              <a:spcAft>
                <a:spcPct val="0"/>
              </a:spcAft>
              <a:tabLst/>
            </a:pPr>
            <a:r>
              <a:rPr lang="en-US" altLang="en-US" sz="2400" kern="1200" dirty="0" smtClean="0">
                <a:solidFill>
                  <a:srgbClr val="000000"/>
                </a:solidFill>
                <a:latin typeface="+mn-lt"/>
              </a:rPr>
              <a:t>The body executes if the condition is true.</a:t>
            </a:r>
          </a:p>
          <a:p>
            <a:pPr marL="255651" lvl="0" indent="-255651" fontAlgn="base">
              <a:spcAft>
                <a:spcPct val="0"/>
              </a:spcAft>
              <a:tabLst/>
            </a:pPr>
            <a:r>
              <a:rPr lang="en-US" altLang="en-US" sz="2400" kern="1200" dirty="0" smtClean="0">
                <a:solidFill>
                  <a:srgbClr val="000000"/>
                </a:solidFill>
                <a:latin typeface="+mn-lt"/>
              </a:rPr>
              <a:t>The increment occurs after the body executes.</a:t>
            </a:r>
          </a:p>
          <a:p>
            <a:pPr marL="255651" lvl="0" indent="-255651" fontAlgn="base">
              <a:spcAft>
                <a:spcPct val="0"/>
              </a:spcAft>
              <a:tabLst/>
            </a:pPr>
            <a:r>
              <a:rPr lang="en-US" altLang="en-US" sz="2400" kern="1200" dirty="0" smtClean="0">
                <a:solidFill>
                  <a:srgbClr val="000000"/>
                </a:solidFill>
                <a:latin typeface="+mn-lt"/>
              </a:rPr>
              <a:t>Then, the condition is tested again.</a:t>
            </a:r>
            <a:endParaRPr lang="en-US" altLang="en-US" sz="2400" kern="1200" dirty="0">
              <a:solidFill>
                <a:srgbClr val="000000"/>
              </a:solidFill>
              <a:latin typeface="+mn-lt"/>
            </a:endParaRPr>
          </a:p>
        </p:txBody>
      </p:sp>
    </p:spTree>
    <p:extLst>
      <p:ext uri="{BB962C8B-B14F-4D97-AF65-F5344CB8AC3E}">
        <p14:creationId xmlns:p14="http://schemas.microsoft.com/office/powerpoint/2010/main" val="87318265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5.10</a:t>
            </a:r>
          </a:p>
        </p:txBody>
      </p:sp>
      <p:sp>
        <p:nvSpPr>
          <p:cNvPr id="3" name="Text Placeholder 2"/>
          <p:cNvSpPr>
            <a:spLocks noGrp="1"/>
          </p:cNvSpPr>
          <p:nvPr>
            <p:ph type="body" idx="1"/>
          </p:nvPr>
        </p:nvSpPr>
        <p:spPr/>
        <p:txBody>
          <a:bodyPr/>
          <a:lstStyle/>
          <a:p>
            <a:pPr marL="0" indent="0">
              <a:buNone/>
            </a:pPr>
            <a:r>
              <a:rPr lang="en-US" sz="2400" dirty="0">
                <a:latin typeface="+mn-lt"/>
              </a:rPr>
              <a:t>Use your text editor to search for all occurrences of </a:t>
            </a:r>
            <a:r>
              <a:rPr lang="en-US" sz="2400" dirty="0">
                <a:latin typeface="Consolas" panose="020B0609020204030204" pitchFamily="49" charset="0"/>
              </a:rPr>
              <a:t>=</a:t>
            </a:r>
            <a:r>
              <a:rPr lang="en-US" sz="2400" dirty="0">
                <a:latin typeface="+mn-lt"/>
              </a:rPr>
              <a:t> in your program and check that </a:t>
            </a:r>
            <a:r>
              <a:rPr lang="en-US" sz="2400" dirty="0" smtClean="0">
                <a:latin typeface="+mn-lt"/>
              </a:rPr>
              <a:t>you have </a:t>
            </a:r>
            <a:r>
              <a:rPr lang="en-US" sz="2400" dirty="0">
                <a:latin typeface="+mn-lt"/>
              </a:rPr>
              <a:t>the correct assignment. relational or equality operator in each place.</a:t>
            </a:r>
          </a:p>
        </p:txBody>
      </p:sp>
    </p:spTree>
    <p:extLst>
      <p:ext uri="{BB962C8B-B14F-4D97-AF65-F5344CB8AC3E}">
        <p14:creationId xmlns:p14="http://schemas.microsoft.com/office/powerpoint/2010/main" val="3807963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5.13 Structured </a:t>
            </a:r>
            <a:r>
              <a:rPr lang="en-US" sz="3200" dirty="0"/>
              <a:t>Programming </a:t>
            </a:r>
            <a:r>
              <a:rPr lang="en-US" sz="3200" dirty="0" smtClean="0"/>
              <a:t>Summary</a:t>
            </a:r>
            <a:r>
              <a:rPr lang="en-US" dirty="0" smtClean="0"/>
              <a:t> </a:t>
            </a:r>
            <a:r>
              <a:rPr lang="en-US" sz="2000" b="0" dirty="0" smtClean="0"/>
              <a:t>(1 of 2)</a:t>
            </a:r>
            <a:endParaRPr lang="en-US" sz="2000" b="0"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Arial (Body)"/>
              </a:rPr>
              <a:t>We’ve learned that structured programming produces programs that are easier than unstructured programs to understand, test, debug, modify, and even prove correct in a mathematical sense</a:t>
            </a:r>
            <a:r>
              <a:rPr lang="en-US" altLang="en-US" sz="2400" dirty="0" smtClean="0">
                <a:solidFill>
                  <a:srgbClr val="000000"/>
                </a:solidFill>
                <a:latin typeface="Arial (Body)"/>
              </a:rPr>
              <a:t>.</a:t>
            </a:r>
            <a:endParaRPr lang="en-US" altLang="en-US" sz="2400" dirty="0">
              <a:solidFill>
                <a:srgbClr val="000000"/>
              </a:solidFill>
              <a:latin typeface="Arial (Body)"/>
            </a:endParaRPr>
          </a:p>
          <a:p>
            <a:pPr eaLnBrk="1" hangingPunct="1"/>
            <a:r>
              <a:rPr lang="en-US" altLang="en-US" sz="2400" dirty="0">
                <a:solidFill>
                  <a:srgbClr val="000000"/>
                </a:solidFill>
                <a:latin typeface="Arial (Body)"/>
              </a:rPr>
              <a:t>Figure </a:t>
            </a:r>
            <a:r>
              <a:rPr lang="en-US" altLang="en-US" sz="2400" dirty="0" smtClean="0">
                <a:solidFill>
                  <a:srgbClr val="000000"/>
                </a:solidFill>
                <a:latin typeface="Arial (Body)"/>
              </a:rPr>
              <a:t>5.20 </a:t>
            </a:r>
            <a:r>
              <a:rPr lang="en-US" altLang="en-US" sz="2400" dirty="0">
                <a:solidFill>
                  <a:srgbClr val="000000"/>
                </a:solidFill>
                <a:latin typeface="Arial (Body)"/>
              </a:rPr>
              <a:t>uses activity diagrams to summarize C++’s control statements.</a:t>
            </a:r>
          </a:p>
          <a:p>
            <a:pPr eaLnBrk="1" hangingPunct="1"/>
            <a:r>
              <a:rPr lang="en-US" altLang="en-US" sz="2400" dirty="0">
                <a:solidFill>
                  <a:srgbClr val="000000"/>
                </a:solidFill>
                <a:latin typeface="Arial (Body)"/>
              </a:rPr>
              <a:t>The initial and final states indicate the </a:t>
            </a:r>
            <a:r>
              <a:rPr lang="en-US" altLang="en-US" sz="2400" b="1" dirty="0">
                <a:solidFill>
                  <a:srgbClr val="000000"/>
                </a:solidFill>
                <a:latin typeface="Arial (Body)"/>
              </a:rPr>
              <a:t>single entry point </a:t>
            </a:r>
            <a:r>
              <a:rPr lang="en-US" altLang="en-US" sz="2400" dirty="0">
                <a:solidFill>
                  <a:srgbClr val="000000"/>
                </a:solidFill>
                <a:latin typeface="Arial (Body)"/>
              </a:rPr>
              <a:t>and the </a:t>
            </a:r>
            <a:r>
              <a:rPr lang="en-US" altLang="en-US" sz="2400" b="1" dirty="0">
                <a:solidFill>
                  <a:srgbClr val="000000"/>
                </a:solidFill>
                <a:latin typeface="Arial (Body)"/>
              </a:rPr>
              <a:t>single exit point </a:t>
            </a:r>
            <a:r>
              <a:rPr lang="en-US" altLang="en-US" sz="2400" dirty="0">
                <a:solidFill>
                  <a:srgbClr val="000000"/>
                </a:solidFill>
                <a:latin typeface="Arial (Body)"/>
              </a:rPr>
              <a:t>of each control statement</a:t>
            </a:r>
            <a:r>
              <a:rPr lang="en-US" altLang="en-US" sz="2400" dirty="0" smtClean="0">
                <a:solidFill>
                  <a:srgbClr val="000000"/>
                </a:solidFill>
                <a:latin typeface="Arial (Body)"/>
              </a:rPr>
              <a:t>.</a:t>
            </a:r>
            <a:endParaRPr lang="en-US" altLang="en-US" sz="2400" dirty="0">
              <a:solidFill>
                <a:srgbClr val="000000"/>
              </a:solidFill>
              <a:latin typeface="Arial (Body)"/>
            </a:endParaRPr>
          </a:p>
        </p:txBody>
      </p:sp>
    </p:spTree>
    <p:extLst>
      <p:ext uri="{BB962C8B-B14F-4D97-AF65-F5344CB8AC3E}">
        <p14:creationId xmlns:p14="http://schemas.microsoft.com/office/powerpoint/2010/main" val="40994298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82000" cy="1066799"/>
          </a:xfrm>
        </p:spPr>
        <p:txBody>
          <a:bodyPr anchor="b"/>
          <a:lstStyle/>
          <a:p>
            <a:r>
              <a:rPr lang="en-US" sz="3000" dirty="0"/>
              <a:t>Figure </a:t>
            </a:r>
            <a:r>
              <a:rPr lang="en-US" sz="3000" dirty="0" smtClean="0"/>
              <a:t>5.20 </a:t>
            </a:r>
            <a:r>
              <a:rPr lang="en-US" sz="3000" dirty="0"/>
              <a:t>C</a:t>
            </a:r>
            <a:r>
              <a:rPr lang="en-US" sz="3000" dirty="0" smtClean="0"/>
              <a:t>++’s </a:t>
            </a:r>
            <a:r>
              <a:rPr lang="en-US" sz="3000" dirty="0"/>
              <a:t>Single-Entry/Single-Exit Sequence, Selection and Iteration </a:t>
            </a:r>
            <a:r>
              <a:rPr lang="en-US" sz="3000" dirty="0" smtClean="0"/>
              <a:t>Statements </a:t>
            </a:r>
            <a:r>
              <a:rPr lang="en-US" sz="2000" b="0" dirty="0" smtClean="0"/>
              <a:t>(1 of 2)</a:t>
            </a:r>
            <a:endParaRPr lang="en-US" sz="2000" b="0" dirty="0"/>
          </a:p>
        </p:txBody>
      </p:sp>
      <p:pic>
        <p:nvPicPr>
          <p:cNvPr id="4" name="Picture 3" descr="Different types of C plus plus statements. Flowchart 1. There are numerous control statements between a single entry and exit sequence. Flowchart 2, if statement, single selection. Start sequence and check condition. If the condition is false, end sequence. If the condition is true, execute the control statement and then end the sequence. Flowchart 3, if else statement, double selection. Start sequence and check condition. If the condition is true or false, perform two separate control statements and end sequence. Flowchart 4, switch statement with breaks, multiple selection. Start sequence and check three conditions. If one condition is false, proceed further to the next condition and end program. If the conditions are true, perform corresponding control statements, break and end sequ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5416" y="1603973"/>
            <a:ext cx="5193168" cy="4564455"/>
          </a:xfrm>
          <a:prstGeom prst="rect">
            <a:avLst/>
          </a:prstGeom>
        </p:spPr>
      </p:pic>
    </p:spTree>
    <p:extLst>
      <p:ext uri="{BB962C8B-B14F-4D97-AF65-F5344CB8AC3E}">
        <p14:creationId xmlns:p14="http://schemas.microsoft.com/office/powerpoint/2010/main" val="35364586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20100" cy="1066799"/>
          </a:xfrm>
        </p:spPr>
        <p:txBody>
          <a:bodyPr anchor="b"/>
          <a:lstStyle/>
          <a:p>
            <a:r>
              <a:rPr lang="en-US" sz="3000" dirty="0"/>
              <a:t>Figure </a:t>
            </a:r>
            <a:r>
              <a:rPr lang="en-US" sz="3000" dirty="0" smtClean="0"/>
              <a:t>5.20 </a:t>
            </a:r>
            <a:r>
              <a:rPr lang="en-US" sz="3000" dirty="0"/>
              <a:t>C</a:t>
            </a:r>
            <a:r>
              <a:rPr lang="en-US" sz="3000" dirty="0" smtClean="0"/>
              <a:t>++’s </a:t>
            </a:r>
            <a:r>
              <a:rPr lang="en-US" sz="3000" dirty="0"/>
              <a:t>Single-Entry/Single-Exit Sequence, Selection and Iteration </a:t>
            </a:r>
            <a:r>
              <a:rPr lang="en-US" sz="3000" dirty="0" smtClean="0"/>
              <a:t>Statements </a:t>
            </a:r>
            <a:r>
              <a:rPr lang="en-US" sz="2000" b="0" dirty="0" smtClean="0"/>
              <a:t>(2 of 2)</a:t>
            </a:r>
            <a:endParaRPr lang="en-US" sz="2000" b="0" dirty="0"/>
          </a:p>
        </p:txBody>
      </p:sp>
      <p:pic>
        <p:nvPicPr>
          <p:cNvPr id="4" name="Picture 3" descr="Three flowcharts of repetition of control statements. Flowchart 1, while statement. Start sequence, merge and check for a condition. If the condition is false, end sequence. If the condition is true, perform a control statement, merge again and continue the loop. Flowchart 2, do while statement. Start sequence and perform a control statement. Check condition. If the condition is false, end sequence. If the condition is true, perform the statement again. Flowchart 3, for statement. Start sequence, initialize and merge sequence. Check condition. If the condition is false, end sequence. If the condition is true, execute statement body, increment and merge sequence again to continue loo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506" y="1781731"/>
            <a:ext cx="7340989" cy="4239418"/>
          </a:xfrm>
          <a:prstGeom prst="rect">
            <a:avLst/>
          </a:prstGeom>
        </p:spPr>
      </p:pic>
    </p:spTree>
    <p:extLst>
      <p:ext uri="{BB962C8B-B14F-4D97-AF65-F5344CB8AC3E}">
        <p14:creationId xmlns:p14="http://schemas.microsoft.com/office/powerpoint/2010/main" val="24365285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5.13 Structured </a:t>
            </a:r>
            <a:r>
              <a:rPr lang="en-US" sz="3200" dirty="0"/>
              <a:t>Programming Summary</a:t>
            </a:r>
            <a:r>
              <a:rPr lang="en-US" dirty="0"/>
              <a:t> </a:t>
            </a:r>
            <a:r>
              <a:rPr lang="en-US" sz="2000" b="0" dirty="0" smtClean="0"/>
              <a:t>(2 </a:t>
            </a:r>
            <a:r>
              <a:rPr lang="en-US" sz="2000" b="0" dirty="0"/>
              <a:t>of 2)</a:t>
            </a:r>
            <a:endParaRPr lang="en-US" sz="2000" dirty="0"/>
          </a:p>
        </p:txBody>
      </p:sp>
      <p:sp>
        <p:nvSpPr>
          <p:cNvPr id="3" name="Text Placeholder 2"/>
          <p:cNvSpPr>
            <a:spLocks noGrp="1"/>
          </p:cNvSpPr>
          <p:nvPr>
            <p:ph type="body" idx="1"/>
          </p:nvPr>
        </p:nvSpPr>
        <p:spPr>
          <a:xfrm>
            <a:off x="457200" y="1600200"/>
            <a:ext cx="8229600" cy="4771571"/>
          </a:xfrm>
        </p:spPr>
        <p:txBody>
          <a:bodyPr/>
          <a:lstStyle/>
          <a:p>
            <a:pPr eaLnBrk="1" hangingPunct="1"/>
            <a:r>
              <a:rPr lang="en-US" altLang="en-US" sz="2200" dirty="0" smtClean="0">
                <a:solidFill>
                  <a:srgbClr val="000000"/>
                </a:solidFill>
                <a:latin typeface="Arial (Body)"/>
              </a:rPr>
              <a:t>Figure 5.21 shows the rules for forming structured programs.</a:t>
            </a:r>
          </a:p>
          <a:p>
            <a:pPr eaLnBrk="1" hangingPunct="1"/>
            <a:r>
              <a:rPr lang="en-US" altLang="en-US" sz="2200" dirty="0" smtClean="0">
                <a:solidFill>
                  <a:srgbClr val="000000"/>
                </a:solidFill>
                <a:latin typeface="Arial (Body)"/>
              </a:rPr>
              <a:t>The </a:t>
            </a:r>
            <a:r>
              <a:rPr lang="en-US" altLang="en-US" sz="2200" dirty="0">
                <a:solidFill>
                  <a:srgbClr val="000000"/>
                </a:solidFill>
                <a:latin typeface="Arial (Body)"/>
              </a:rPr>
              <a:t>rules assume that action states may be used to indicate any action.</a:t>
            </a:r>
          </a:p>
          <a:p>
            <a:pPr eaLnBrk="1" hangingPunct="1"/>
            <a:r>
              <a:rPr lang="en-US" altLang="en-US" sz="2200" dirty="0">
                <a:solidFill>
                  <a:srgbClr val="000000"/>
                </a:solidFill>
                <a:latin typeface="Arial (Body)"/>
              </a:rPr>
              <a:t>The rules also assume that we begin with the so-called </a:t>
            </a:r>
            <a:r>
              <a:rPr lang="en-US" altLang="en-US" sz="2200" b="1" dirty="0">
                <a:solidFill>
                  <a:srgbClr val="000000"/>
                </a:solidFill>
                <a:latin typeface="Arial (Body)"/>
              </a:rPr>
              <a:t>simplest activity diagram</a:t>
            </a:r>
            <a:r>
              <a:rPr lang="en-US" altLang="en-US" sz="2200" i="1" dirty="0">
                <a:solidFill>
                  <a:srgbClr val="000000"/>
                </a:solidFill>
                <a:latin typeface="Arial (Body)"/>
              </a:rPr>
              <a:t> </a:t>
            </a:r>
            <a:r>
              <a:rPr lang="en-US" altLang="en-US" sz="2200" dirty="0" smtClean="0">
                <a:solidFill>
                  <a:srgbClr val="000000"/>
                </a:solidFill>
                <a:latin typeface="Arial (Body)"/>
              </a:rPr>
              <a:t>(Figure 5.22), </a:t>
            </a:r>
            <a:r>
              <a:rPr lang="en-US" altLang="en-US" sz="2200" dirty="0">
                <a:solidFill>
                  <a:srgbClr val="000000"/>
                </a:solidFill>
                <a:latin typeface="Arial (Body)"/>
              </a:rPr>
              <a:t>consisting of only an initial state, an action state, a final state and transition arrows.</a:t>
            </a:r>
          </a:p>
          <a:p>
            <a:pPr eaLnBrk="1" hangingPunct="1"/>
            <a:r>
              <a:rPr lang="en-US" altLang="en-US" sz="2200" dirty="0">
                <a:solidFill>
                  <a:srgbClr val="000000"/>
                </a:solidFill>
                <a:latin typeface="Arial (Body)"/>
              </a:rPr>
              <a:t>Applying the rules of </a:t>
            </a:r>
            <a:r>
              <a:rPr lang="en-US" altLang="en-US" sz="2200" dirty="0" smtClean="0">
                <a:solidFill>
                  <a:srgbClr val="000000"/>
                </a:solidFill>
                <a:latin typeface="Arial (Body)"/>
              </a:rPr>
              <a:t>Figure 5.21 </a:t>
            </a:r>
            <a:r>
              <a:rPr lang="en-US" altLang="en-US" sz="2200" dirty="0">
                <a:solidFill>
                  <a:srgbClr val="000000"/>
                </a:solidFill>
                <a:latin typeface="Arial (Body)"/>
              </a:rPr>
              <a:t>always results in an activity diagram with a neat, building-block appearance.</a:t>
            </a:r>
          </a:p>
          <a:p>
            <a:pPr eaLnBrk="1" hangingPunct="1"/>
            <a:r>
              <a:rPr lang="en-US" altLang="en-US" sz="2200" dirty="0">
                <a:solidFill>
                  <a:srgbClr val="000000"/>
                </a:solidFill>
                <a:latin typeface="Arial (Body)"/>
              </a:rPr>
              <a:t>Rule 2 generates a stack of control statements, so let’s call Rule 2 the </a:t>
            </a:r>
            <a:r>
              <a:rPr lang="en-US" altLang="en-US" sz="2200" b="1" dirty="0">
                <a:solidFill>
                  <a:schemeClr val="bg2"/>
                </a:solidFill>
                <a:latin typeface="Arial (Body)"/>
              </a:rPr>
              <a:t>stacking rule</a:t>
            </a:r>
            <a:r>
              <a:rPr lang="en-US" altLang="en-US" sz="2200" dirty="0">
                <a:solidFill>
                  <a:srgbClr val="000000"/>
                </a:solidFill>
                <a:latin typeface="Arial (Body)"/>
              </a:rPr>
              <a:t>.</a:t>
            </a:r>
          </a:p>
          <a:p>
            <a:pPr eaLnBrk="1" hangingPunct="1"/>
            <a:r>
              <a:rPr lang="en-US" altLang="en-US" sz="2200" dirty="0">
                <a:solidFill>
                  <a:srgbClr val="000000"/>
                </a:solidFill>
                <a:latin typeface="Arial (Body)"/>
              </a:rPr>
              <a:t>Rule 3 is the </a:t>
            </a:r>
            <a:r>
              <a:rPr lang="en-US" altLang="en-US" sz="2200" b="1" dirty="0">
                <a:solidFill>
                  <a:schemeClr val="bg2"/>
                </a:solidFill>
                <a:latin typeface="Arial (Body)"/>
              </a:rPr>
              <a:t>nesting rule</a:t>
            </a:r>
            <a:r>
              <a:rPr lang="en-US" altLang="en-US" sz="2200" dirty="0" smtClean="0">
                <a:solidFill>
                  <a:srgbClr val="000000"/>
                </a:solidFill>
                <a:latin typeface="Arial (Body)"/>
              </a:rPr>
              <a:t>.</a:t>
            </a:r>
            <a:endParaRPr lang="en-US" altLang="en-US" sz="2200" dirty="0">
              <a:solidFill>
                <a:srgbClr val="000000"/>
              </a:solidFill>
              <a:latin typeface="Arial (Body)"/>
            </a:endParaRPr>
          </a:p>
        </p:txBody>
      </p:sp>
    </p:spTree>
    <p:extLst>
      <p:ext uri="{BB962C8B-B14F-4D97-AF65-F5344CB8AC3E}">
        <p14:creationId xmlns:p14="http://schemas.microsoft.com/office/powerpoint/2010/main" val="279368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a:t>
            </a:r>
            <a:r>
              <a:rPr lang="en-US" dirty="0" smtClean="0"/>
              <a:t>5.21 </a:t>
            </a:r>
            <a:r>
              <a:rPr lang="en-US" dirty="0"/>
              <a:t>Rules for Forming Structured Programs</a:t>
            </a:r>
          </a:p>
        </p:txBody>
      </p:sp>
      <p:sp>
        <p:nvSpPr>
          <p:cNvPr id="3" name="Text Placeholder 2"/>
          <p:cNvSpPr>
            <a:spLocks noGrp="1"/>
          </p:cNvSpPr>
          <p:nvPr>
            <p:ph type="body" idx="1"/>
          </p:nvPr>
        </p:nvSpPr>
        <p:spPr/>
        <p:txBody>
          <a:bodyPr/>
          <a:lstStyle/>
          <a:p>
            <a:pPr marL="0" indent="0">
              <a:buNone/>
            </a:pPr>
            <a:r>
              <a:rPr lang="en-US" sz="2200" dirty="0">
                <a:latin typeface="+mn-lt"/>
              </a:rPr>
              <a:t>Rules for forming </a:t>
            </a:r>
            <a:r>
              <a:rPr lang="en-US" sz="2200" dirty="0" smtClean="0">
                <a:latin typeface="+mn-lt"/>
              </a:rPr>
              <a:t>structured programs</a:t>
            </a:r>
          </a:p>
          <a:p>
            <a:pPr marL="432000" indent="-432000">
              <a:buFont typeface="+mj-lt"/>
              <a:buAutoNum type="arabicPeriod"/>
            </a:pPr>
            <a:r>
              <a:rPr lang="en-US" sz="2200" dirty="0" smtClean="0">
                <a:latin typeface="+mn-lt"/>
              </a:rPr>
              <a:t>Begin with the simplest activity diagram (Figure 5.22).</a:t>
            </a:r>
          </a:p>
          <a:p>
            <a:pPr marL="432000" indent="-432000">
              <a:buFont typeface="+mj-lt"/>
              <a:buAutoNum type="arabicPeriod"/>
            </a:pPr>
            <a:r>
              <a:rPr lang="en-US" sz="2200" dirty="0" smtClean="0">
                <a:latin typeface="+mn-lt"/>
              </a:rPr>
              <a:t>Any action state can be replaced by two action states in sequence.</a:t>
            </a:r>
          </a:p>
          <a:p>
            <a:pPr marL="432000" indent="-432000">
              <a:buFont typeface="+mj-lt"/>
              <a:buAutoNum type="arabicPeriod"/>
            </a:pPr>
            <a:r>
              <a:rPr lang="en-US" sz="2200" dirty="0" smtClean="0">
                <a:latin typeface="+mn-lt"/>
              </a:rPr>
              <a:t>Any action state can be replaced by any control statement (sequence of action states, </a:t>
            </a:r>
            <a:r>
              <a:rPr lang="en-US" sz="2200" dirty="0" smtClean="0">
                <a:latin typeface="Consolas" panose="020B0609020204030204" pitchFamily="49" charset="0"/>
              </a:rPr>
              <a:t>if</a:t>
            </a:r>
            <a:r>
              <a:rPr lang="en-US" sz="2200" dirty="0" smtClean="0">
                <a:latin typeface="+mn-lt"/>
              </a:rPr>
              <a:t>, </a:t>
            </a:r>
            <a:r>
              <a:rPr lang="en-US" sz="2200" dirty="0" smtClean="0">
                <a:latin typeface="Consolas" panose="020B0609020204030204" pitchFamily="49" charset="0"/>
              </a:rPr>
              <a:t>if</a:t>
            </a:r>
            <a:r>
              <a:rPr lang="en-US" sz="2200" dirty="0" smtClean="0">
                <a:latin typeface="+mn-lt"/>
              </a:rPr>
              <a:t>…</a:t>
            </a:r>
            <a:r>
              <a:rPr lang="en-US" sz="2200" dirty="0" smtClean="0">
                <a:latin typeface="Consolas" panose="020B0609020204030204" pitchFamily="49" charset="0"/>
              </a:rPr>
              <a:t>else</a:t>
            </a:r>
            <a:r>
              <a:rPr lang="en-US" sz="2200" dirty="0" smtClean="0">
                <a:latin typeface="+mn-lt"/>
              </a:rPr>
              <a:t>, </a:t>
            </a:r>
            <a:r>
              <a:rPr lang="en-US" sz="2200" dirty="0" smtClean="0">
                <a:latin typeface="Consolas" panose="020B0609020204030204" pitchFamily="49" charset="0"/>
              </a:rPr>
              <a:t>switch</a:t>
            </a:r>
            <a:r>
              <a:rPr lang="en-US" sz="2200" dirty="0" smtClean="0">
                <a:latin typeface="+mn-lt"/>
              </a:rPr>
              <a:t>, </a:t>
            </a:r>
            <a:r>
              <a:rPr lang="en-US" sz="2200" dirty="0" smtClean="0">
                <a:latin typeface="Consolas" panose="020B0609020204030204" pitchFamily="49" charset="0"/>
              </a:rPr>
              <a:t>while</a:t>
            </a:r>
            <a:r>
              <a:rPr lang="en-US" sz="2200" dirty="0" smtClean="0">
                <a:latin typeface="+mn-lt"/>
              </a:rPr>
              <a:t>, </a:t>
            </a:r>
            <a:r>
              <a:rPr lang="en-US" sz="2200" dirty="0" smtClean="0">
                <a:latin typeface="Consolas" panose="020B0609020204030204" pitchFamily="49" charset="0"/>
              </a:rPr>
              <a:t>do</a:t>
            </a:r>
            <a:r>
              <a:rPr lang="en-US" sz="2200" dirty="0" smtClean="0">
                <a:latin typeface="+mn-lt"/>
              </a:rPr>
              <a:t>…</a:t>
            </a:r>
            <a:r>
              <a:rPr lang="en-US" sz="2200" dirty="0" smtClean="0">
                <a:latin typeface="Consolas" panose="020B0609020204030204" pitchFamily="49" charset="0"/>
              </a:rPr>
              <a:t>while</a:t>
            </a:r>
            <a:r>
              <a:rPr lang="en-US" sz="2200" dirty="0" smtClean="0">
                <a:latin typeface="+mn-lt"/>
              </a:rPr>
              <a:t> or </a:t>
            </a:r>
            <a:r>
              <a:rPr lang="en-US" sz="2200" dirty="0" smtClean="0">
                <a:latin typeface="Consolas" panose="020B0609020204030204" pitchFamily="49" charset="0"/>
              </a:rPr>
              <a:t>for</a:t>
            </a:r>
            <a:r>
              <a:rPr lang="en-US" sz="2200" dirty="0" smtClean="0">
                <a:latin typeface="+mn-lt"/>
              </a:rPr>
              <a:t>).</a:t>
            </a:r>
          </a:p>
          <a:p>
            <a:pPr marL="432000" indent="-432000">
              <a:buFont typeface="+mj-lt"/>
              <a:buAutoNum type="arabicPeriod"/>
            </a:pPr>
            <a:r>
              <a:rPr lang="en-US" sz="2200" dirty="0" smtClean="0">
                <a:latin typeface="+mn-lt"/>
              </a:rPr>
              <a:t>Rules 2 and 3 can be applied as often as you like and in any order.</a:t>
            </a:r>
            <a:endParaRPr lang="en-US" sz="2200" dirty="0">
              <a:latin typeface="+mn-lt"/>
            </a:endParaRPr>
          </a:p>
        </p:txBody>
      </p:sp>
    </p:spTree>
    <p:extLst>
      <p:ext uri="{BB962C8B-B14F-4D97-AF65-F5344CB8AC3E}">
        <p14:creationId xmlns:p14="http://schemas.microsoft.com/office/powerpoint/2010/main" val="22666302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a:t>
            </a:r>
            <a:r>
              <a:rPr lang="en-US" dirty="0" smtClean="0"/>
              <a:t>5.22 </a:t>
            </a:r>
            <a:r>
              <a:rPr lang="en-US" dirty="0"/>
              <a:t>Simplest Activity Diagram</a:t>
            </a:r>
          </a:p>
        </p:txBody>
      </p:sp>
      <p:pic>
        <p:nvPicPr>
          <p:cNvPr id="5" name="Picture 4" descr="The format for a structured program is as follows. Start sequence. Action state. End sequence."/>
          <p:cNvPicPr>
            <a:picLocks noChangeAspect="1"/>
          </p:cNvPicPr>
          <p:nvPr/>
        </p:nvPicPr>
        <p:blipFill>
          <a:blip r:embed="rId2"/>
          <a:stretch>
            <a:fillRect/>
          </a:stretch>
        </p:blipFill>
        <p:spPr>
          <a:xfrm>
            <a:off x="1187168" y="2463186"/>
            <a:ext cx="6769662" cy="1931627"/>
          </a:xfrm>
          <a:prstGeom prst="rect">
            <a:avLst/>
          </a:prstGeom>
        </p:spPr>
      </p:pic>
    </p:spTree>
    <p:extLst>
      <p:ext uri="{BB962C8B-B14F-4D97-AF65-F5344CB8AC3E}">
        <p14:creationId xmlns:p14="http://schemas.microsoft.com/office/powerpoint/2010/main" val="104591021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200" dirty="0"/>
              <a:t>Figure </a:t>
            </a:r>
            <a:r>
              <a:rPr lang="en-US" sz="3200" dirty="0" smtClean="0"/>
              <a:t>5.23 </a:t>
            </a:r>
            <a:r>
              <a:rPr lang="en-US" sz="3200" dirty="0"/>
              <a:t>Repeatedly Applying Rule 2 of Figure </a:t>
            </a:r>
            <a:r>
              <a:rPr lang="en-US" sz="3200" dirty="0" smtClean="0"/>
              <a:t>5.21 </a:t>
            </a:r>
            <a:r>
              <a:rPr lang="en-US" sz="3200" dirty="0"/>
              <a:t>to the Simplest Activity Diagram</a:t>
            </a:r>
          </a:p>
        </p:txBody>
      </p:sp>
      <p:pic>
        <p:nvPicPr>
          <p:cNvPr id="4" name="Picture 3" descr="Four flowcharts illustrate the process of applying rule 2 repeatedly. Rule 2 is applied to the very first action state of the first three flowcharts that contain 1, 2, and 3 action states. Flowchart 4, has numerous action states performed between the entry and exit sequ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090" y="1966234"/>
            <a:ext cx="7283821" cy="3809453"/>
          </a:xfrm>
          <a:prstGeom prst="rect">
            <a:avLst/>
          </a:prstGeom>
        </p:spPr>
      </p:pic>
    </p:spTree>
    <p:extLst>
      <p:ext uri="{BB962C8B-B14F-4D97-AF65-F5344CB8AC3E}">
        <p14:creationId xmlns:p14="http://schemas.microsoft.com/office/powerpoint/2010/main" val="191286272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200" dirty="0"/>
              <a:t>Figure </a:t>
            </a:r>
            <a:r>
              <a:rPr lang="en-US" sz="3200" dirty="0" smtClean="0"/>
              <a:t>5.24 </a:t>
            </a:r>
            <a:r>
              <a:rPr lang="en-US" sz="3200" dirty="0"/>
              <a:t>Repeatedly Applying Rule 3 of Figure </a:t>
            </a:r>
            <a:r>
              <a:rPr lang="en-US" sz="3200" dirty="0" smtClean="0"/>
              <a:t>5.21 </a:t>
            </a:r>
            <a:r>
              <a:rPr lang="en-US" sz="3200" dirty="0"/>
              <a:t>to the Simplest Activity Diagram</a:t>
            </a:r>
          </a:p>
        </p:txBody>
      </p:sp>
      <p:pic>
        <p:nvPicPr>
          <p:cNvPr id="4" name="Picture 3" descr="A flowchart illustrates the process of applying rule 3 and the replacement of action states. Flowchart 1. Start sequence, perform action state by applying rule 3 and end sequence. The action state is replaced by the following double selection statement: Flowchart 2. Start sequence and check condition. If the condition is false, perform the first action state by applying rule 3, merge and end sequence. If the condition is true, perform another action state by applying rule 3, merge and end sequence. Both the action states are replaced by the following double selection statement: Flowchart 3. Start sequence and check condition. Part 1, if the condition is false, check another condition. If the second condition is false or true, perform the corresponding action states, merge and lead to a final merge symbol. Part 2, if the first condition is true, check another condition. If the second condition is false or true, perform the corresponding action states, merge and lead to a final merge symbol. The final merge symbol lead to the end of the sequence. The two action states of the second flowchart are replaced by part 1 and 2 of the third flowchar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5434" y="1619538"/>
            <a:ext cx="4473133" cy="4624765"/>
          </a:xfrm>
          <a:prstGeom prst="rect">
            <a:avLst/>
          </a:prstGeom>
        </p:spPr>
      </p:pic>
    </p:spTree>
    <p:extLst>
      <p:ext uri="{BB962C8B-B14F-4D97-AF65-F5344CB8AC3E}">
        <p14:creationId xmlns:p14="http://schemas.microsoft.com/office/powerpoint/2010/main" val="317190478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200" dirty="0"/>
              <a:t>Figure </a:t>
            </a:r>
            <a:r>
              <a:rPr lang="en-US" sz="3200" dirty="0" smtClean="0"/>
              <a:t>5.25 “Unstructured” </a:t>
            </a:r>
            <a:r>
              <a:rPr lang="en-US" sz="3200" dirty="0"/>
              <a:t>Activity Diagram</a:t>
            </a:r>
          </a:p>
        </p:txBody>
      </p:sp>
      <p:pic>
        <p:nvPicPr>
          <p:cNvPr id="4" name="Picture 3" descr="A flowchart depicts an unstructured sequence in the following order. Two action states are performed and are merged at two intervals interconnected to each other before being connected to two more actions stat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365" y="2299532"/>
            <a:ext cx="6793751" cy="2335863"/>
          </a:xfrm>
          <a:prstGeom prst="rect">
            <a:avLst/>
          </a:prstGeom>
        </p:spPr>
      </p:pic>
    </p:spTree>
    <p:extLst>
      <p:ext uri="{BB962C8B-B14F-4D97-AF65-F5344CB8AC3E}">
        <p14:creationId xmlns:p14="http://schemas.microsoft.com/office/powerpoint/2010/main" val="3559412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5.2 </a:t>
            </a:r>
            <a:r>
              <a:rPr lang="en-US" dirty="0"/>
              <a:t>Counter-Controlled Iteration with the </a:t>
            </a:r>
            <a:r>
              <a:rPr lang="en-US" dirty="0">
                <a:latin typeface="Consolas" panose="020B0609020204030204" pitchFamily="49" charset="0"/>
              </a:rPr>
              <a:t>for</a:t>
            </a:r>
            <a:r>
              <a:rPr lang="en-US" dirty="0"/>
              <a:t> Iteration </a:t>
            </a:r>
            <a:r>
              <a:rPr lang="en-US" dirty="0" smtClean="0"/>
              <a:t>Statement</a:t>
            </a:r>
            <a:endParaRPr lang="en-US" dirty="0"/>
          </a:p>
        </p:txBody>
      </p:sp>
      <p:pic>
        <p:nvPicPr>
          <p:cNvPr id="4" name="Picture 3" descr="Computer code and output. The computer code has 14 lines. The lines read as follows. Line 1. forward slash forward slash F i g period 5 period 2 colon For Counter period c p p. Line 2. forward slash forward slash Counter dash controlled iteration with the for iteration statement period. Line 3. hash include left angle bracket i o stream right angle bracket. Line 4. using namespace s t d semicolon. Line 5. blank. Line 6. i n t main left parenthesis right parenthesis left brace. Line 7, indented once. 7 forward slash forward slash for statement header includes initialization comma. Line 8, indented once. forward slash forward slash loop dash continuation condition and increment. Line 9, indented once. for left parenthesis unsigned i n t counter left brace 1 right brace semicolon counter less than sign equals 10 semicolon plus plus counter right parenthesis left brace. This line is highlighted. Line 10, indented twice. c out left angle bracket left angle bracket counter left angle bracket left angle bracket double quote double quote semicolon. Line 11, indented once. right brace. Line 12. Blank. Line 13, indented once. c out left angle bracket left angle bracket end l semicolon. Line 14. right brace. The output reads, 1 2 3 4 5 6 7 8 9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547" y="1783810"/>
            <a:ext cx="8262906" cy="3899980"/>
          </a:xfrm>
          <a:prstGeom prst="rect">
            <a:avLst/>
          </a:prstGeom>
        </p:spPr>
      </p:pic>
    </p:spTree>
    <p:extLst>
      <p:ext uri="{BB962C8B-B14F-4D97-AF65-F5344CB8AC3E}">
        <p14:creationId xmlns:p14="http://schemas.microsoft.com/office/powerpoint/2010/main" val="265074046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5.1</a:t>
            </a:r>
          </a:p>
        </p:txBody>
      </p:sp>
      <p:sp>
        <p:nvSpPr>
          <p:cNvPr id="3" name="Text Placeholder 2"/>
          <p:cNvSpPr>
            <a:spLocks noGrp="1"/>
          </p:cNvSpPr>
          <p:nvPr>
            <p:ph type="body" idx="1"/>
          </p:nvPr>
        </p:nvSpPr>
        <p:spPr>
          <a:xfrm>
            <a:off x="457200" y="1600201"/>
            <a:ext cx="8229600" cy="1234440"/>
          </a:xfrm>
        </p:spPr>
        <p:txBody>
          <a:bodyPr/>
          <a:lstStyle/>
          <a:p>
            <a:pPr marL="0" indent="0">
              <a:buNone/>
            </a:pPr>
            <a:r>
              <a:rPr lang="en-US" sz="2400" dirty="0">
                <a:latin typeface="+mn-lt"/>
              </a:rPr>
              <a:t>Using an incorrect relational operator or an incorrect final value of a loop counter in </a:t>
            </a:r>
            <a:r>
              <a:rPr lang="en-US" sz="2400" dirty="0" smtClean="0">
                <a:latin typeface="+mn-lt"/>
              </a:rPr>
              <a:t>the loop-continuation </a:t>
            </a:r>
            <a:r>
              <a:rPr lang="en-US" sz="2400" dirty="0">
                <a:latin typeface="+mn-lt"/>
              </a:rPr>
              <a:t>condition of an iteration statement can cause an off-by-one error.</a:t>
            </a:r>
          </a:p>
        </p:txBody>
      </p:sp>
    </p:spTree>
    <p:extLst>
      <p:ext uri="{BB962C8B-B14F-4D97-AF65-F5344CB8AC3E}">
        <p14:creationId xmlns:p14="http://schemas.microsoft.com/office/powerpoint/2010/main" val="11837371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Error-Prevention Tip 5.2</a:t>
            </a:r>
          </a:p>
        </p:txBody>
      </p:sp>
      <p:sp>
        <p:nvSpPr>
          <p:cNvPr id="7" name="Content Placeholder 6"/>
          <p:cNvSpPr>
            <a:spLocks noGrp="1"/>
          </p:cNvSpPr>
          <p:nvPr>
            <p:ph type="body" idx="1"/>
          </p:nvPr>
        </p:nvSpPr>
        <p:spPr>
          <a:xfrm>
            <a:off x="457200" y="1600201"/>
            <a:ext cx="4767320" cy="380999"/>
          </a:xfrm>
        </p:spPr>
        <p:txBody>
          <a:bodyPr anchor="ctr"/>
          <a:lstStyle/>
          <a:p>
            <a:pPr marL="0" indent="0">
              <a:buNone/>
            </a:pPr>
            <a:r>
              <a:rPr lang="en-US" sz="2400" dirty="0">
                <a:latin typeface="+mn-lt"/>
              </a:rPr>
              <a:t>Using the final value and operator</a:t>
            </a:r>
          </a:p>
        </p:txBody>
      </p:sp>
      <p:graphicFrame>
        <p:nvGraphicFramePr>
          <p:cNvPr id="15" name="Object 14" descr="less than sign equals"/>
          <p:cNvGraphicFramePr>
            <a:graphicFrameLocks noChangeAspect="1"/>
          </p:cNvGraphicFramePr>
          <p:nvPr>
            <p:extLst>
              <p:ext uri="{D42A27DB-BD31-4B8C-83A1-F6EECF244321}">
                <p14:modId xmlns:p14="http://schemas.microsoft.com/office/powerpoint/2010/main" val="2826738112"/>
              </p:ext>
            </p:extLst>
          </p:nvPr>
        </p:nvGraphicFramePr>
        <p:xfrm>
          <a:off x="5174680" y="1723429"/>
          <a:ext cx="462801" cy="272237"/>
        </p:xfrm>
        <a:graphic>
          <a:graphicData uri="http://schemas.openxmlformats.org/presentationml/2006/ole">
            <mc:AlternateContent xmlns:mc="http://schemas.openxmlformats.org/markup-compatibility/2006">
              <mc:Choice xmlns:v="urn:schemas-microsoft-com:vml" Requires="v">
                <p:oleObj spid="_x0000_s4434" name="Equation" r:id="rId3" imgW="215640" imgH="126720" progId="Equation.DSMT4">
                  <p:embed/>
                </p:oleObj>
              </mc:Choice>
              <mc:Fallback>
                <p:oleObj name="Equation" r:id="rId3" imgW="215640" imgH="126720" progId="Equation.DSMT4">
                  <p:embed/>
                  <p:pic>
                    <p:nvPicPr>
                      <p:cNvPr id="0" name=""/>
                      <p:cNvPicPr/>
                      <p:nvPr/>
                    </p:nvPicPr>
                    <p:blipFill>
                      <a:blip r:embed="rId4"/>
                      <a:stretch>
                        <a:fillRect/>
                      </a:stretch>
                    </p:blipFill>
                    <p:spPr>
                      <a:xfrm>
                        <a:off x="5174680" y="1723429"/>
                        <a:ext cx="462801" cy="272237"/>
                      </a:xfrm>
                      <a:prstGeom prst="rect">
                        <a:avLst/>
                      </a:prstGeom>
                    </p:spPr>
                  </p:pic>
                </p:oleObj>
              </mc:Fallback>
            </mc:AlternateContent>
          </a:graphicData>
        </a:graphic>
      </p:graphicFrame>
      <p:sp>
        <p:nvSpPr>
          <p:cNvPr id="8" name="Content Placeholder 7"/>
          <p:cNvSpPr>
            <a:spLocks noGrp="1"/>
          </p:cNvSpPr>
          <p:nvPr>
            <p:ph sz="quarter" idx="13"/>
          </p:nvPr>
        </p:nvSpPr>
        <p:spPr>
          <a:xfrm>
            <a:off x="5587641" y="1653223"/>
            <a:ext cx="3002280" cy="358457"/>
          </a:xfrm>
        </p:spPr>
        <p:txBody>
          <a:bodyPr anchor="ctr"/>
          <a:lstStyle/>
          <a:p>
            <a:pPr marL="0" indent="0">
              <a:buNone/>
            </a:pPr>
            <a:r>
              <a:rPr lang="en-US" sz="2400" dirty="0">
                <a:latin typeface="+mn-lt"/>
              </a:rPr>
              <a:t>in a loop’s condition</a:t>
            </a:r>
          </a:p>
        </p:txBody>
      </p:sp>
      <p:sp>
        <p:nvSpPr>
          <p:cNvPr id="11" name="Content Placeholder 10"/>
          <p:cNvSpPr>
            <a:spLocks noGrp="1"/>
          </p:cNvSpPr>
          <p:nvPr>
            <p:ph sz="quarter" idx="14"/>
          </p:nvPr>
        </p:nvSpPr>
        <p:spPr>
          <a:xfrm>
            <a:off x="457200" y="2100898"/>
            <a:ext cx="8229600" cy="609600"/>
          </a:xfrm>
        </p:spPr>
        <p:txBody>
          <a:bodyPr anchor="ctr"/>
          <a:lstStyle/>
          <a:p>
            <a:pPr marL="432" indent="0">
              <a:buNone/>
            </a:pPr>
            <a:r>
              <a:rPr lang="en-US" sz="2400" dirty="0">
                <a:latin typeface="+mn-lt"/>
              </a:rPr>
              <a:t>helps avoid off-by-one errors. For a loop that outputs 1 to 10, the loop-continuation condition should be</a:t>
            </a:r>
          </a:p>
        </p:txBody>
      </p:sp>
      <p:graphicFrame>
        <p:nvGraphicFramePr>
          <p:cNvPr id="16" name="Object 15" descr="counter left angle bracket equals 10 "/>
          <p:cNvGraphicFramePr>
            <a:graphicFrameLocks noChangeAspect="1"/>
          </p:cNvGraphicFramePr>
          <p:nvPr>
            <p:extLst>
              <p:ext uri="{D42A27DB-BD31-4B8C-83A1-F6EECF244321}">
                <p14:modId xmlns:p14="http://schemas.microsoft.com/office/powerpoint/2010/main" val="1384297764"/>
              </p:ext>
            </p:extLst>
          </p:nvPr>
        </p:nvGraphicFramePr>
        <p:xfrm>
          <a:off x="6613899" y="2438151"/>
          <a:ext cx="2103642" cy="321734"/>
        </p:xfrm>
        <a:graphic>
          <a:graphicData uri="http://schemas.openxmlformats.org/presentationml/2006/ole">
            <mc:AlternateContent xmlns:mc="http://schemas.openxmlformats.org/markup-compatibility/2006">
              <mc:Choice xmlns:v="urn:schemas-microsoft-com:vml" Requires="v">
                <p:oleObj spid="_x0000_s4435" name="Equation" r:id="rId5" imgW="1079280" imgH="164880" progId="Equation.DSMT4">
                  <p:embed/>
                </p:oleObj>
              </mc:Choice>
              <mc:Fallback>
                <p:oleObj name="Equation" r:id="rId5" imgW="1079280" imgH="164880" progId="Equation.DSMT4">
                  <p:embed/>
                  <p:pic>
                    <p:nvPicPr>
                      <p:cNvPr id="0" name=""/>
                      <p:cNvPicPr/>
                      <p:nvPr/>
                    </p:nvPicPr>
                    <p:blipFill>
                      <a:blip r:embed="rId6"/>
                      <a:stretch>
                        <a:fillRect/>
                      </a:stretch>
                    </p:blipFill>
                    <p:spPr>
                      <a:xfrm>
                        <a:off x="6613899" y="2438151"/>
                        <a:ext cx="2103642" cy="321734"/>
                      </a:xfrm>
                      <a:prstGeom prst="rect">
                        <a:avLst/>
                      </a:prstGeom>
                    </p:spPr>
                  </p:pic>
                </p:oleObj>
              </mc:Fallback>
            </mc:AlternateContent>
          </a:graphicData>
        </a:graphic>
      </p:graphicFrame>
      <p:sp>
        <p:nvSpPr>
          <p:cNvPr id="12" name="Content Placeholder 11"/>
          <p:cNvSpPr>
            <a:spLocks noGrp="1"/>
          </p:cNvSpPr>
          <p:nvPr>
            <p:ph sz="quarter" idx="15"/>
          </p:nvPr>
        </p:nvSpPr>
        <p:spPr>
          <a:xfrm>
            <a:off x="457200" y="2762070"/>
            <a:ext cx="8397240" cy="1955074"/>
          </a:xfrm>
        </p:spPr>
        <p:txBody>
          <a:bodyPr anchor="ctr"/>
          <a:lstStyle/>
          <a:p>
            <a:pPr marL="0" indent="0">
              <a:buNone/>
            </a:pPr>
            <a:r>
              <a:rPr lang="en-US" sz="2400" dirty="0">
                <a:latin typeface="+mn-lt"/>
              </a:rPr>
              <a:t>rather than </a:t>
            </a:r>
            <a:r>
              <a:rPr lang="en-US" sz="2400" dirty="0">
                <a:latin typeface="Consolas" panose="020B0609020204030204" pitchFamily="49" charset="0"/>
              </a:rPr>
              <a:t>counter</a:t>
            </a:r>
            <a:r>
              <a:rPr lang="en-US" sz="2400" dirty="0">
                <a:latin typeface="+mn-lt"/>
              </a:rPr>
              <a:t> </a:t>
            </a:r>
            <a:r>
              <a:rPr lang="en-US" sz="2400" dirty="0">
                <a:latin typeface="Consolas" panose="020B0609020204030204" pitchFamily="49" charset="0"/>
              </a:rPr>
              <a:t>&lt;</a:t>
            </a:r>
            <a:r>
              <a:rPr lang="en-US" sz="2400" dirty="0">
                <a:latin typeface="+mn-lt"/>
              </a:rPr>
              <a:t> </a:t>
            </a:r>
            <a:r>
              <a:rPr lang="en-US" sz="2400" dirty="0">
                <a:latin typeface="Consolas" panose="020B0609020204030204" pitchFamily="49" charset="0"/>
              </a:rPr>
              <a:t>10</a:t>
            </a:r>
            <a:r>
              <a:rPr lang="en-US" sz="2400" dirty="0">
                <a:latin typeface="+mn-lt"/>
              </a:rPr>
              <a:t> (which causes an off-by-one error) or </a:t>
            </a:r>
            <a:r>
              <a:rPr lang="en-US" sz="2400" dirty="0">
                <a:latin typeface="Consolas" panose="020B0609020204030204" pitchFamily="49" charset="0"/>
              </a:rPr>
              <a:t>counter</a:t>
            </a:r>
            <a:r>
              <a:rPr lang="en-US" sz="2400" dirty="0">
                <a:latin typeface="+mn-lt"/>
              </a:rPr>
              <a:t> </a:t>
            </a:r>
            <a:r>
              <a:rPr lang="en-US" sz="2400" dirty="0">
                <a:latin typeface="Consolas" panose="020B0609020204030204" pitchFamily="49" charset="0"/>
              </a:rPr>
              <a:t>&lt;</a:t>
            </a:r>
            <a:r>
              <a:rPr lang="en-US" sz="2400" dirty="0">
                <a:latin typeface="+mn-lt"/>
              </a:rPr>
              <a:t> </a:t>
            </a:r>
            <a:r>
              <a:rPr lang="en-US" sz="2400" dirty="0">
                <a:latin typeface="Consolas" panose="020B0609020204030204" pitchFamily="49" charset="0"/>
              </a:rPr>
              <a:t>11</a:t>
            </a:r>
            <a:r>
              <a:rPr lang="en-US" sz="2400" dirty="0">
                <a:latin typeface="+mn-lt"/>
              </a:rPr>
              <a:t> (which is correct). Many programmers prefer so-called zero-based counting, in which to count 10 times, </a:t>
            </a:r>
            <a:r>
              <a:rPr lang="en-US" sz="2400" dirty="0">
                <a:latin typeface="Consolas" panose="020B0609020204030204" pitchFamily="49" charset="0"/>
              </a:rPr>
              <a:t>counter</a:t>
            </a:r>
            <a:r>
              <a:rPr lang="en-US" sz="2400" dirty="0">
                <a:latin typeface="+mn-lt"/>
              </a:rPr>
              <a:t> would be initialized to zero and the loop-continuation test would be </a:t>
            </a:r>
            <a:r>
              <a:rPr lang="en-US" sz="2400" dirty="0">
                <a:latin typeface="Consolas" panose="020B0609020204030204" pitchFamily="49" charset="0"/>
              </a:rPr>
              <a:t>counter</a:t>
            </a:r>
            <a:r>
              <a:rPr lang="en-US" sz="2400" dirty="0">
                <a:latin typeface="+mn-lt"/>
              </a:rPr>
              <a:t> </a:t>
            </a:r>
            <a:r>
              <a:rPr lang="en-US" sz="2400" dirty="0">
                <a:latin typeface="Consolas" panose="020B0609020204030204" pitchFamily="49" charset="0"/>
              </a:rPr>
              <a:t>&lt;</a:t>
            </a:r>
            <a:r>
              <a:rPr lang="en-US" sz="2400" dirty="0">
                <a:latin typeface="+mn-lt"/>
              </a:rPr>
              <a:t> </a:t>
            </a:r>
            <a:r>
              <a:rPr lang="en-US" sz="2400" dirty="0">
                <a:latin typeface="Consolas" panose="020B0609020204030204" pitchFamily="49" charset="0"/>
              </a:rPr>
              <a:t>10</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02869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5.3</a:t>
            </a:r>
          </a:p>
        </p:txBody>
      </p:sp>
      <p:sp>
        <p:nvSpPr>
          <p:cNvPr id="3" name="Text Placeholder 2"/>
          <p:cNvSpPr>
            <a:spLocks noGrp="1"/>
          </p:cNvSpPr>
          <p:nvPr>
            <p:ph type="body" idx="1"/>
          </p:nvPr>
        </p:nvSpPr>
        <p:spPr/>
        <p:txBody>
          <a:bodyPr/>
          <a:lstStyle/>
          <a:p>
            <a:pPr marL="0" indent="0">
              <a:buNone/>
            </a:pPr>
            <a:r>
              <a:rPr lang="en-US" sz="2400" dirty="0">
                <a:latin typeface="+mn-lt"/>
              </a:rPr>
              <a:t>Write loop conditions carefully to prevent loop counters from overflowing.</a:t>
            </a:r>
          </a:p>
        </p:txBody>
      </p:sp>
    </p:spTree>
    <p:extLst>
      <p:ext uri="{BB962C8B-B14F-4D97-AF65-F5344CB8AC3E}">
        <p14:creationId xmlns:p14="http://schemas.microsoft.com/office/powerpoint/2010/main" val="21069470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5.3 </a:t>
            </a:r>
            <a:r>
              <a:rPr lang="en-US" kern="1200" dirty="0" smtClean="0">
                <a:latin typeface="Consolas" panose="020B0609020204030204" pitchFamily="49" charset="0"/>
                <a:ea typeface="+mj-ea"/>
                <a:cs typeface="+mj-cs"/>
              </a:rPr>
              <a:t>For</a:t>
            </a:r>
            <a:r>
              <a:rPr lang="en-US" kern="1200" dirty="0" smtClean="0">
                <a:latin typeface="Times New Roman" panose="02020603050405020304" pitchFamily="18" charset="0"/>
                <a:ea typeface="+mj-ea"/>
                <a:cs typeface="+mj-cs"/>
              </a:rPr>
              <a:t> Iteration Statement </a:t>
            </a:r>
            <a:r>
              <a:rPr lang="en-US" sz="2000" b="0" kern="1200" dirty="0" smtClean="0">
                <a:latin typeface="Times New Roman" panose="02020603050405020304" pitchFamily="18" charset="0"/>
                <a:ea typeface="+mj-ea"/>
                <a:cs typeface="+mj-cs"/>
              </a:rPr>
              <a:t>(2 of 8)</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0" lvl="0" indent="0" fontAlgn="base">
              <a:spcAft>
                <a:spcPct val="0"/>
              </a:spcAft>
              <a:buNone/>
              <a:tabLst/>
              <a:defRPr/>
            </a:pPr>
            <a:r>
              <a:rPr lang="en-US" sz="2400" b="1" kern="1200" dirty="0">
                <a:solidFill>
                  <a:srgbClr val="000000"/>
                </a:solidFill>
                <a:latin typeface="Consolas" panose="020B0609020204030204" pitchFamily="49" charset="0"/>
                <a:ea typeface="+mn-ea"/>
                <a:cs typeface="+mn-cs"/>
              </a:rPr>
              <a:t>for</a:t>
            </a:r>
            <a:r>
              <a:rPr lang="en-US" sz="2400" b="1" kern="1200" dirty="0">
                <a:solidFill>
                  <a:srgbClr val="000000"/>
                </a:solidFill>
                <a:latin typeface="Arial (Body)"/>
                <a:ea typeface="+mn-ea"/>
                <a:cs typeface="+mn-cs"/>
              </a:rPr>
              <a:t> Statement Header Components</a:t>
            </a:r>
          </a:p>
          <a:p>
            <a:pPr marL="255651" lvl="0" indent="-255651" fontAlgn="base">
              <a:spcAft>
                <a:spcPct val="0"/>
              </a:spcAft>
              <a:buFont typeface="Arial" panose="020B0604020202020204" pitchFamily="34" charset="0"/>
              <a:buChar char="•"/>
              <a:tabLst/>
              <a:defRPr/>
            </a:pPr>
            <a:r>
              <a:rPr lang="en-US" sz="2400" kern="1200" dirty="0" smtClean="0">
                <a:solidFill>
                  <a:srgbClr val="000000"/>
                </a:solidFill>
                <a:latin typeface="Arial (Body)"/>
                <a:ea typeface="+mn-ea"/>
                <a:cs typeface="+mn-cs"/>
              </a:rPr>
              <a:t>Figure 5.3 </a:t>
            </a:r>
            <a:r>
              <a:rPr lang="en-US" sz="2400" kern="1200" dirty="0">
                <a:solidFill>
                  <a:srgbClr val="000000"/>
                </a:solidFill>
                <a:latin typeface="Arial (Body)"/>
                <a:ea typeface="+mn-ea"/>
                <a:cs typeface="+mn-cs"/>
              </a:rPr>
              <a:t>takes a closer look at the </a:t>
            </a:r>
            <a:r>
              <a:rPr lang="en-US" sz="2400" kern="1200" dirty="0">
                <a:solidFill>
                  <a:srgbClr val="000000"/>
                </a:solidFill>
                <a:latin typeface="Consolas" panose="020B0609020204030204" pitchFamily="49" charset="0"/>
                <a:ea typeface="+mn-ea"/>
                <a:cs typeface="+mn-cs"/>
              </a:rPr>
              <a:t>for</a:t>
            </a:r>
            <a:r>
              <a:rPr lang="en-US" sz="2400" kern="1200" dirty="0">
                <a:solidFill>
                  <a:srgbClr val="000000"/>
                </a:solidFill>
                <a:latin typeface="Arial (Body)"/>
                <a:ea typeface="+mn-ea"/>
                <a:cs typeface="+mn-cs"/>
              </a:rPr>
              <a:t> statement header (line 10) of </a:t>
            </a:r>
            <a:r>
              <a:rPr lang="en-US" sz="2400" kern="1200" dirty="0" smtClean="0">
                <a:solidFill>
                  <a:srgbClr val="000000"/>
                </a:solidFill>
                <a:latin typeface="Arial (Body)"/>
                <a:ea typeface="+mn-ea"/>
                <a:cs typeface="+mn-cs"/>
              </a:rPr>
              <a:t>Figure 5.2 see slide 14.</a:t>
            </a:r>
          </a:p>
        </p:txBody>
      </p:sp>
    </p:spTree>
    <p:extLst>
      <p:ext uri="{BB962C8B-B14F-4D97-AF65-F5344CB8AC3E}">
        <p14:creationId xmlns:p14="http://schemas.microsoft.com/office/powerpoint/2010/main" val="32578131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76856" cy="1066799"/>
          </a:xfrm>
        </p:spPr>
        <p:txBody>
          <a:bodyPr anchor="b"/>
          <a:lstStyle/>
          <a:p>
            <a:r>
              <a:rPr lang="en-US" dirty="0" smtClean="0"/>
              <a:t>Figure 5.3 </a:t>
            </a:r>
            <a:r>
              <a:rPr lang="en-US" dirty="0">
                <a:latin typeface="Consolas" panose="020B0609020204030204" pitchFamily="49" charset="0"/>
              </a:rPr>
              <a:t>For</a:t>
            </a:r>
            <a:r>
              <a:rPr lang="en-US" dirty="0"/>
              <a:t> Statement Header Components</a:t>
            </a:r>
          </a:p>
        </p:txBody>
      </p:sp>
      <p:pic>
        <p:nvPicPr>
          <p:cNvPr id="4" name="Picture 3" descr="Computer code reads, for left parenthesis unsigned i n t counter equals 1 semicolon counter less than sign equals 10 semicolon plus plus counter right parenthesis. The following labels are marked in the code. Word, for is labeled, for keyword; counter is labeled, Control variable name; integer 1 is labeled, Initial value of control variable; semicolons are labeled, Required semicolon separator; words, counter less than sign equals 10 are labeled, loop continuation condition; integer 10 is labeled, final value of control variable for which the condition is true; and the last word counter is labeled, increment of control variab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943" y="2019928"/>
            <a:ext cx="8124113" cy="2757185"/>
          </a:xfrm>
          <a:prstGeom prst="rect">
            <a:avLst/>
          </a:prstGeom>
        </p:spPr>
      </p:pic>
    </p:spTree>
    <p:extLst>
      <p:ext uri="{BB962C8B-B14F-4D97-AF65-F5344CB8AC3E}">
        <p14:creationId xmlns:p14="http://schemas.microsoft.com/office/powerpoint/2010/main" val="8972363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Learning Objectives </a:t>
            </a:r>
            <a:r>
              <a:rPr lang="en-US" sz="2000" b="0" dirty="0" smtClean="0">
                <a:solidFill>
                  <a:schemeClr val="tx2"/>
                </a:solidFill>
              </a:rPr>
              <a:t>(1 of 2)</a:t>
            </a:r>
            <a:endParaRPr lang="en-US" sz="2000" b="0" dirty="0">
              <a:solidFill>
                <a:schemeClr val="tx2"/>
              </a:solidFill>
            </a:endParaRPr>
          </a:p>
        </p:txBody>
      </p:sp>
      <p:sp>
        <p:nvSpPr>
          <p:cNvPr id="3" name="Text Placeholder 2"/>
          <p:cNvSpPr>
            <a:spLocks noGrp="1"/>
          </p:cNvSpPr>
          <p:nvPr>
            <p:ph idx="1"/>
          </p:nvPr>
        </p:nvSpPr>
        <p:spPr/>
        <p:txBody>
          <a:bodyPr/>
          <a:lstStyle/>
          <a:p>
            <a:pPr marL="256032" indent="-256032">
              <a:buSzPct val="100000"/>
            </a:pPr>
            <a:r>
              <a:rPr lang="en-US" sz="2400" dirty="0" smtClean="0">
                <a:latin typeface="+mn-lt"/>
              </a:rPr>
              <a:t>Learn </a:t>
            </a:r>
            <a:r>
              <a:rPr lang="en-US" sz="2400" dirty="0">
                <a:latin typeface="+mn-lt"/>
              </a:rPr>
              <a:t>the essentials </a:t>
            </a:r>
            <a:r>
              <a:rPr lang="en-US" sz="2400" dirty="0" smtClean="0">
                <a:latin typeface="+mn-lt"/>
              </a:rPr>
              <a:t>of counter-controlled </a:t>
            </a:r>
            <a:r>
              <a:rPr lang="en-US" sz="2400" dirty="0">
                <a:latin typeface="+mn-lt"/>
              </a:rPr>
              <a:t>iteration</a:t>
            </a:r>
            <a:r>
              <a:rPr lang="en-US" sz="2400" dirty="0" smtClean="0">
                <a:latin typeface="+mn-lt"/>
              </a:rPr>
              <a:t>.</a:t>
            </a:r>
          </a:p>
          <a:p>
            <a:pPr marL="256032" indent="-256032">
              <a:buSzPct val="100000"/>
            </a:pPr>
            <a:r>
              <a:rPr lang="en-US" sz="2400" dirty="0">
                <a:latin typeface="+mn-lt"/>
              </a:rPr>
              <a:t>Use the </a:t>
            </a:r>
            <a:r>
              <a:rPr lang="en-US" sz="2400" dirty="0">
                <a:latin typeface="Consolas" panose="020B0609020204030204" pitchFamily="49" charset="0"/>
              </a:rPr>
              <a:t>for</a:t>
            </a:r>
            <a:r>
              <a:rPr lang="en-US" sz="2400" dirty="0">
                <a:latin typeface="+mn-lt"/>
              </a:rPr>
              <a:t> and </a:t>
            </a:r>
            <a:r>
              <a:rPr lang="en-US" sz="2400" dirty="0" smtClean="0">
                <a:latin typeface="Consolas" panose="020B0609020204030204" pitchFamily="49" charset="0"/>
              </a:rPr>
              <a:t>do…while</a:t>
            </a:r>
            <a:r>
              <a:rPr lang="en-US" sz="2400" dirty="0" smtClean="0">
                <a:latin typeface="+mn-lt"/>
              </a:rPr>
              <a:t> iteration statements to execute statements in a program repeatedly.</a:t>
            </a:r>
          </a:p>
          <a:p>
            <a:pPr marL="256032" indent="-256032">
              <a:buSzPct val="100000"/>
            </a:pPr>
            <a:r>
              <a:rPr lang="en-US" sz="2400" dirty="0">
                <a:latin typeface="+mn-lt"/>
              </a:rPr>
              <a:t>Understand </a:t>
            </a:r>
            <a:r>
              <a:rPr lang="en-US" sz="2400" dirty="0" smtClean="0">
                <a:latin typeface="+mn-lt"/>
              </a:rPr>
              <a:t>multiple selection </a:t>
            </a:r>
            <a:r>
              <a:rPr lang="en-US" sz="2400" dirty="0">
                <a:latin typeface="+mn-lt"/>
              </a:rPr>
              <a:t>using the </a:t>
            </a:r>
            <a:r>
              <a:rPr lang="en-US" sz="2400" dirty="0" smtClean="0">
                <a:latin typeface="Consolas" panose="020B0609020204030204" pitchFamily="49" charset="0"/>
              </a:rPr>
              <a:t>switch</a:t>
            </a:r>
            <a:r>
              <a:rPr lang="en-US" sz="2400" dirty="0" smtClean="0">
                <a:latin typeface="+mn-lt"/>
              </a:rPr>
              <a:t> selection </a:t>
            </a:r>
            <a:r>
              <a:rPr lang="en-US" sz="2400" dirty="0">
                <a:latin typeface="+mn-lt"/>
              </a:rPr>
              <a:t>statement</a:t>
            </a:r>
            <a:r>
              <a:rPr lang="en-US" sz="2400" dirty="0" smtClean="0">
                <a:latin typeface="+mn-lt"/>
              </a:rPr>
              <a:t>.</a:t>
            </a:r>
          </a:p>
          <a:p>
            <a:pPr marL="256032" indent="-256032">
              <a:buSzPct val="100000"/>
            </a:pPr>
            <a:r>
              <a:rPr lang="en-US" sz="2400" dirty="0">
                <a:latin typeface="+mn-lt"/>
              </a:rPr>
              <a:t>Use the </a:t>
            </a:r>
            <a:r>
              <a:rPr lang="en-US" sz="2400" dirty="0">
                <a:latin typeface="Consolas" panose="020B0609020204030204" pitchFamily="49" charset="0"/>
              </a:rPr>
              <a:t>break</a:t>
            </a:r>
            <a:r>
              <a:rPr lang="en-US" sz="2400" dirty="0">
                <a:latin typeface="+mn-lt"/>
              </a:rPr>
              <a:t> </a:t>
            </a:r>
            <a:r>
              <a:rPr lang="en-US" sz="2400" dirty="0" smtClean="0">
                <a:latin typeface="+mn-lt"/>
              </a:rPr>
              <a:t>and </a:t>
            </a:r>
            <a:r>
              <a:rPr lang="en-US" sz="2400" dirty="0" smtClean="0">
                <a:latin typeface="Consolas" panose="020B0609020204030204" pitchFamily="49" charset="0"/>
              </a:rPr>
              <a:t>continue</a:t>
            </a:r>
            <a:r>
              <a:rPr lang="en-US" sz="2400" dirty="0" smtClean="0">
                <a:latin typeface="+mn-lt"/>
              </a:rPr>
              <a:t> program-control statements </a:t>
            </a:r>
            <a:r>
              <a:rPr lang="en-US" sz="2400" dirty="0">
                <a:latin typeface="+mn-lt"/>
              </a:rPr>
              <a:t>to alter the </a:t>
            </a:r>
            <a:r>
              <a:rPr lang="en-US" sz="2400" dirty="0" smtClean="0">
                <a:latin typeface="+mn-lt"/>
              </a:rPr>
              <a:t>flow of control.</a:t>
            </a:r>
            <a:endParaRPr lang="en-US" sz="2400" dirty="0">
              <a:latin typeface="+mn-lt"/>
            </a:endParaRPr>
          </a:p>
        </p:txBody>
      </p:sp>
    </p:spTree>
    <p:extLst>
      <p:ext uri="{BB962C8B-B14F-4D97-AF65-F5344CB8AC3E}">
        <p14:creationId xmlns:p14="http://schemas.microsoft.com/office/powerpoint/2010/main" val="3225328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smtClean="0">
                <a:latin typeface="Times New Roman" panose="02020603050405020304" pitchFamily="18" charset="0"/>
              </a:rPr>
              <a:t>5.3 </a:t>
            </a:r>
            <a:r>
              <a:rPr lang="en-US" kern="1200" dirty="0" smtClean="0">
                <a:latin typeface="Consolas" panose="020B0609020204030204" pitchFamily="49" charset="0"/>
              </a:rPr>
              <a:t>For</a:t>
            </a:r>
            <a:r>
              <a:rPr lang="en-US" kern="1200" dirty="0" smtClean="0">
                <a:latin typeface="Times New Roman" panose="02020603050405020304" pitchFamily="18" charset="0"/>
              </a:rPr>
              <a:t> Iteration Statement </a:t>
            </a:r>
            <a:r>
              <a:rPr lang="en-US" sz="2000" b="0" kern="1200" dirty="0" smtClean="0">
                <a:latin typeface="Times New Roman" panose="02020603050405020304" pitchFamily="18" charset="0"/>
              </a:rPr>
              <a:t>(3 of 8)</a:t>
            </a:r>
            <a:endParaRPr lang="en-US" dirty="0"/>
          </a:p>
        </p:txBody>
      </p:sp>
      <p:sp>
        <p:nvSpPr>
          <p:cNvPr id="3" name="Text Placeholder 2"/>
          <p:cNvSpPr>
            <a:spLocks noGrp="1"/>
          </p:cNvSpPr>
          <p:nvPr>
            <p:ph type="body" idx="1"/>
          </p:nvPr>
        </p:nvSpPr>
        <p:spPr>
          <a:xfrm>
            <a:off x="457200" y="1571173"/>
            <a:ext cx="8229600" cy="426720"/>
          </a:xfrm>
        </p:spPr>
        <p:txBody>
          <a:bodyPr/>
          <a:lstStyle/>
          <a:p>
            <a:r>
              <a:rPr lang="en-US" sz="2000" dirty="0">
                <a:solidFill>
                  <a:srgbClr val="000000"/>
                </a:solidFill>
                <a:latin typeface="+mn-lt"/>
              </a:rPr>
              <a:t>The general form of the </a:t>
            </a:r>
            <a:r>
              <a:rPr lang="en-US" sz="2000" dirty="0">
                <a:solidFill>
                  <a:srgbClr val="000000"/>
                </a:solidFill>
                <a:latin typeface="Consolas" panose="020B0609020204030204" pitchFamily="49" charset="0"/>
              </a:rPr>
              <a:t>for</a:t>
            </a:r>
            <a:r>
              <a:rPr lang="en-US" sz="2000" dirty="0">
                <a:solidFill>
                  <a:srgbClr val="000000"/>
                </a:solidFill>
                <a:latin typeface="+mn-lt"/>
              </a:rPr>
              <a:t> statement </a:t>
            </a:r>
            <a:r>
              <a:rPr lang="en-US" sz="2000" dirty="0" smtClean="0">
                <a:solidFill>
                  <a:srgbClr val="000000"/>
                </a:solidFill>
                <a:latin typeface="+mn-lt"/>
              </a:rPr>
              <a:t>is</a:t>
            </a:r>
            <a:endParaRPr lang="en-US" sz="2000" dirty="0">
              <a:solidFill>
                <a:srgbClr val="000000"/>
              </a:solidFill>
              <a:latin typeface="+mn-lt"/>
            </a:endParaRPr>
          </a:p>
        </p:txBody>
      </p:sp>
      <p:pic>
        <p:nvPicPr>
          <p:cNvPr id="5" name="Picture 4" descr="Computer code has 3 lines. The lines read as follows. Line 1. for left parenthesis initialization semicolon loop Continuation Condition semicolon increment right parenthesis left brace. Line 2, indented once. statement. Line 3. right brace."/>
          <p:cNvPicPr>
            <a:picLocks noChangeAspect="1"/>
          </p:cNvPicPr>
          <p:nvPr/>
        </p:nvPicPr>
        <p:blipFill rotWithShape="1">
          <a:blip r:embed="rId2"/>
          <a:srcRect t="7748" b="13226"/>
          <a:stretch/>
        </p:blipFill>
        <p:spPr>
          <a:xfrm>
            <a:off x="743697" y="2080452"/>
            <a:ext cx="6852498" cy="746760"/>
          </a:xfrm>
          <a:prstGeom prst="rect">
            <a:avLst/>
          </a:prstGeom>
        </p:spPr>
      </p:pic>
      <p:sp>
        <p:nvSpPr>
          <p:cNvPr id="4" name="Text Placeholder 3"/>
          <p:cNvSpPr>
            <a:spLocks noGrp="1"/>
          </p:cNvSpPr>
          <p:nvPr>
            <p:ph type="body" idx="2"/>
          </p:nvPr>
        </p:nvSpPr>
        <p:spPr>
          <a:xfrm>
            <a:off x="457200" y="2970821"/>
            <a:ext cx="8229600" cy="1905979"/>
          </a:xfrm>
        </p:spPr>
        <p:txBody>
          <a:bodyPr anchor="ctr"/>
          <a:lstStyle/>
          <a:p>
            <a:pPr eaLnBrk="1" hangingPunct="1">
              <a:defRPr/>
            </a:pPr>
            <a:r>
              <a:rPr lang="en-US" sz="2000" dirty="0">
                <a:solidFill>
                  <a:srgbClr val="000000"/>
                </a:solidFill>
                <a:latin typeface="+mn-lt"/>
              </a:rPr>
              <a:t>where the </a:t>
            </a:r>
            <a:r>
              <a:rPr lang="en-US" sz="2000" b="1" dirty="0">
                <a:solidFill>
                  <a:srgbClr val="000000"/>
                </a:solidFill>
                <a:latin typeface="+mn-lt"/>
              </a:rPr>
              <a:t>initialization</a:t>
            </a:r>
            <a:r>
              <a:rPr lang="en-US" sz="2000" i="1" dirty="0">
                <a:solidFill>
                  <a:srgbClr val="000000"/>
                </a:solidFill>
                <a:latin typeface="+mn-lt"/>
              </a:rPr>
              <a:t> </a:t>
            </a:r>
            <a:r>
              <a:rPr lang="en-US" sz="2000" dirty="0">
                <a:solidFill>
                  <a:srgbClr val="000000"/>
                </a:solidFill>
                <a:latin typeface="+mn-lt"/>
              </a:rPr>
              <a:t>expression initializes the loop’s control variable, </a:t>
            </a:r>
            <a:r>
              <a:rPr lang="en-US" sz="2000" b="1" dirty="0" smtClean="0">
                <a:solidFill>
                  <a:srgbClr val="000000"/>
                </a:solidFill>
                <a:latin typeface="+mn-lt"/>
              </a:rPr>
              <a:t>loopContinuationCondition</a:t>
            </a:r>
            <a:r>
              <a:rPr lang="en-US" sz="2000" i="1" dirty="0" smtClean="0">
                <a:solidFill>
                  <a:srgbClr val="000000"/>
                </a:solidFill>
                <a:latin typeface="+mn-lt"/>
              </a:rPr>
              <a:t> </a:t>
            </a:r>
            <a:r>
              <a:rPr lang="en-US" sz="2000" dirty="0">
                <a:solidFill>
                  <a:srgbClr val="000000"/>
                </a:solidFill>
                <a:latin typeface="+mn-lt"/>
              </a:rPr>
              <a:t>determines whether the loop should </a:t>
            </a:r>
            <a:r>
              <a:rPr lang="en-US" sz="2000" dirty="0" smtClean="0">
                <a:solidFill>
                  <a:srgbClr val="000000"/>
                </a:solidFill>
                <a:latin typeface="+mn-lt"/>
              </a:rPr>
              <a:t>continue </a:t>
            </a:r>
            <a:r>
              <a:rPr lang="en-US" sz="2000" dirty="0">
                <a:solidFill>
                  <a:srgbClr val="000000"/>
                </a:solidFill>
                <a:latin typeface="+mn-lt"/>
              </a:rPr>
              <a:t>executing and </a:t>
            </a:r>
            <a:r>
              <a:rPr lang="en-US" sz="2000" b="1" dirty="0">
                <a:solidFill>
                  <a:srgbClr val="000000"/>
                </a:solidFill>
                <a:latin typeface="+mn-lt"/>
              </a:rPr>
              <a:t>increment </a:t>
            </a:r>
            <a:r>
              <a:rPr lang="en-US" sz="2000" dirty="0">
                <a:solidFill>
                  <a:srgbClr val="000000"/>
                </a:solidFill>
                <a:latin typeface="+mn-lt"/>
              </a:rPr>
              <a:t>increments the control variable.</a:t>
            </a:r>
          </a:p>
          <a:p>
            <a:pPr eaLnBrk="1" hangingPunct="1">
              <a:defRPr/>
            </a:pPr>
            <a:r>
              <a:rPr lang="en-US" sz="2000" dirty="0">
                <a:solidFill>
                  <a:srgbClr val="000000"/>
                </a:solidFill>
                <a:latin typeface="+mn-lt"/>
              </a:rPr>
              <a:t>In most cases, the </a:t>
            </a:r>
            <a:r>
              <a:rPr lang="en-US" sz="2000" dirty="0">
                <a:solidFill>
                  <a:srgbClr val="000000"/>
                </a:solidFill>
                <a:latin typeface="Consolas" panose="020B0609020204030204" pitchFamily="49" charset="0"/>
              </a:rPr>
              <a:t>for</a:t>
            </a:r>
            <a:r>
              <a:rPr lang="en-US" sz="2000" dirty="0">
                <a:solidFill>
                  <a:srgbClr val="000000"/>
                </a:solidFill>
                <a:latin typeface="+mn-lt"/>
              </a:rPr>
              <a:t> statement can be represented by an equivalent </a:t>
            </a:r>
            <a:r>
              <a:rPr lang="en-US" sz="2000" dirty="0">
                <a:solidFill>
                  <a:srgbClr val="000000"/>
                </a:solidFill>
                <a:latin typeface="Consolas" panose="020B0609020204030204" pitchFamily="49" charset="0"/>
              </a:rPr>
              <a:t>while</a:t>
            </a:r>
            <a:r>
              <a:rPr lang="en-US" sz="2000" dirty="0">
                <a:solidFill>
                  <a:srgbClr val="000000"/>
                </a:solidFill>
                <a:latin typeface="+mn-lt"/>
              </a:rPr>
              <a:t> statement, as follows:</a:t>
            </a:r>
          </a:p>
        </p:txBody>
      </p:sp>
      <p:pic>
        <p:nvPicPr>
          <p:cNvPr id="6" name="Picture 5" descr="Computer code has 5 lines. The lines read as follows. Line 1. initialization, Line 2. while left parenthesis loop Continuation condition right parenthesis left brace. Line 3, indented once. statement. Line 4, indented once. increment semicolon. Line 5. right brace."/>
          <p:cNvPicPr>
            <a:picLocks noChangeAspect="1"/>
          </p:cNvPicPr>
          <p:nvPr/>
        </p:nvPicPr>
        <p:blipFill rotWithShape="1">
          <a:blip r:embed="rId3"/>
          <a:srcRect t="5438" r="2385" b="6777"/>
          <a:stretch/>
        </p:blipFill>
        <p:spPr>
          <a:xfrm>
            <a:off x="743697" y="5020409"/>
            <a:ext cx="3201802" cy="1322479"/>
          </a:xfrm>
          <a:prstGeom prst="rect">
            <a:avLst/>
          </a:prstGeom>
        </p:spPr>
      </p:pic>
    </p:spTree>
    <p:extLst>
      <p:ext uri="{BB962C8B-B14F-4D97-AF65-F5344CB8AC3E}">
        <p14:creationId xmlns:p14="http://schemas.microsoft.com/office/powerpoint/2010/main" val="32206020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5.3 </a:t>
            </a:r>
            <a:r>
              <a:rPr lang="en-US" kern="1200" dirty="0" smtClean="0">
                <a:latin typeface="Consolas" panose="020B0609020204030204" pitchFamily="49" charset="0"/>
                <a:ea typeface="+mj-ea"/>
                <a:cs typeface="+mj-cs"/>
              </a:rPr>
              <a:t>For</a:t>
            </a:r>
            <a:r>
              <a:rPr lang="en-US" kern="1200" dirty="0" smtClean="0">
                <a:latin typeface="Times New Roman" panose="02020603050405020304" pitchFamily="18" charset="0"/>
                <a:ea typeface="+mj-ea"/>
                <a:cs typeface="+mj-cs"/>
              </a:rPr>
              <a:t> Iteration Statement </a:t>
            </a:r>
            <a:r>
              <a:rPr lang="en-US" sz="2000" b="0" kern="1200" dirty="0" smtClean="0">
                <a:latin typeface="Times New Roman" panose="02020603050405020304" pitchFamily="18" charset="0"/>
                <a:ea typeface="+mj-ea"/>
                <a:cs typeface="+mj-cs"/>
              </a:rPr>
              <a:t>(4 of 8)</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If the </a:t>
            </a:r>
            <a:r>
              <a:rPr lang="en-US" altLang="en-US" sz="2400" b="1" kern="1200" dirty="0">
                <a:solidFill>
                  <a:srgbClr val="000000"/>
                </a:solidFill>
                <a:latin typeface="Arial (Body)"/>
                <a:ea typeface="+mn-ea"/>
                <a:cs typeface="+mn-cs"/>
              </a:rPr>
              <a:t>initialization </a:t>
            </a:r>
            <a:r>
              <a:rPr lang="en-US" altLang="en-US" sz="2400" kern="1200" dirty="0">
                <a:solidFill>
                  <a:srgbClr val="000000"/>
                </a:solidFill>
                <a:latin typeface="Arial (Body)"/>
                <a:ea typeface="+mn-ea"/>
                <a:cs typeface="+mn-cs"/>
              </a:rPr>
              <a:t>expression declares the control variable, the control variable can be used </a:t>
            </a:r>
            <a:r>
              <a:rPr lang="en-US" altLang="en-US" sz="2400" b="1" kern="1200" dirty="0">
                <a:solidFill>
                  <a:srgbClr val="000000"/>
                </a:solidFill>
                <a:latin typeface="Arial (Body)"/>
                <a:ea typeface="+mn-ea"/>
                <a:cs typeface="+mn-cs"/>
              </a:rPr>
              <a:t>only </a:t>
            </a:r>
            <a:r>
              <a:rPr lang="en-US" altLang="en-US" sz="2400" kern="1200" dirty="0">
                <a:solidFill>
                  <a:srgbClr val="000000"/>
                </a:solidFill>
                <a:latin typeface="Arial (Body)"/>
                <a:ea typeface="+mn-ea"/>
                <a:cs typeface="+mn-cs"/>
              </a:rPr>
              <a:t>in the body of the </a:t>
            </a:r>
            <a:r>
              <a:rPr lang="en-US" altLang="en-US" sz="2400" kern="1200" dirty="0">
                <a:solidFill>
                  <a:srgbClr val="000000"/>
                </a:solidFill>
                <a:latin typeface="Consolas" panose="020B0609020204030204" pitchFamily="49" charset="0"/>
                <a:ea typeface="+mn-ea"/>
                <a:cs typeface="+mn-cs"/>
              </a:rPr>
              <a:t>for</a:t>
            </a:r>
            <a:r>
              <a:rPr lang="en-US" altLang="en-US" sz="2400" kern="1200" dirty="0">
                <a:solidFill>
                  <a:srgbClr val="000000"/>
                </a:solidFill>
                <a:latin typeface="Arial (Body)"/>
                <a:ea typeface="+mn-ea"/>
                <a:cs typeface="+mn-cs"/>
              </a:rPr>
              <a:t> statement—the control variable will be unknown </a:t>
            </a:r>
            <a:r>
              <a:rPr lang="en-US" altLang="en-US" sz="2400" b="1" kern="1200" dirty="0">
                <a:solidFill>
                  <a:srgbClr val="000000"/>
                </a:solidFill>
                <a:latin typeface="Arial (Body)"/>
                <a:ea typeface="+mn-ea"/>
                <a:cs typeface="+mn-cs"/>
              </a:rPr>
              <a:t>outside </a:t>
            </a:r>
            <a:r>
              <a:rPr lang="en-US" altLang="en-US" sz="2400" kern="1200" dirty="0">
                <a:solidFill>
                  <a:srgbClr val="000000"/>
                </a:solidFill>
                <a:latin typeface="Arial (Body)"/>
                <a:ea typeface="+mn-ea"/>
                <a:cs typeface="+mn-cs"/>
              </a:rPr>
              <a:t>the </a:t>
            </a:r>
            <a:r>
              <a:rPr lang="en-US" altLang="en-US" sz="2400" kern="1200" dirty="0">
                <a:solidFill>
                  <a:srgbClr val="000000"/>
                </a:solidFill>
                <a:latin typeface="Consolas" panose="020B0609020204030204" pitchFamily="49" charset="0"/>
                <a:ea typeface="+mn-ea"/>
                <a:cs typeface="+mn-cs"/>
              </a:rPr>
              <a:t>for</a:t>
            </a:r>
            <a:r>
              <a:rPr lang="en-US" altLang="en-US" sz="2400" kern="1200" dirty="0">
                <a:solidFill>
                  <a:srgbClr val="000000"/>
                </a:solidFill>
                <a:latin typeface="Arial (Body)"/>
                <a:ea typeface="+mn-ea"/>
                <a:cs typeface="+mn-cs"/>
              </a:rPr>
              <a:t> statement</a:t>
            </a:r>
            <a:r>
              <a:rPr lang="en-US" altLang="en-US" sz="2400" b="1"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This restricted use of the control variable name is known as the variable’s </a:t>
            </a:r>
            <a:r>
              <a:rPr lang="en-US" altLang="en-US" sz="2400" b="1" kern="1200" dirty="0">
                <a:solidFill>
                  <a:srgbClr val="000000"/>
                </a:solidFill>
                <a:latin typeface="Arial (Body)"/>
                <a:ea typeface="+mn-ea"/>
                <a:cs typeface="+mn-cs"/>
              </a:rPr>
              <a:t>scope.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The scope of a variable specifies </a:t>
            </a:r>
            <a:r>
              <a:rPr lang="en-US" altLang="en-US" sz="2400" b="1" kern="1200" dirty="0">
                <a:solidFill>
                  <a:srgbClr val="000000"/>
                </a:solidFill>
                <a:latin typeface="Arial (Body)"/>
                <a:ea typeface="+mn-ea"/>
                <a:cs typeface="+mn-cs"/>
              </a:rPr>
              <a:t>where</a:t>
            </a:r>
            <a:r>
              <a:rPr lang="en-US" altLang="en-US" sz="2400" kern="1200" dirty="0">
                <a:solidFill>
                  <a:srgbClr val="000000"/>
                </a:solidFill>
                <a:latin typeface="Arial (Body)"/>
                <a:ea typeface="+mn-ea"/>
                <a:cs typeface="+mn-cs"/>
              </a:rPr>
              <a:t> it can be used in a program.</a:t>
            </a:r>
          </a:p>
        </p:txBody>
      </p:sp>
    </p:spTree>
    <p:extLst>
      <p:ext uri="{BB962C8B-B14F-4D97-AF65-F5344CB8AC3E}">
        <p14:creationId xmlns:p14="http://schemas.microsoft.com/office/powerpoint/2010/main" val="36155990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5.2</a:t>
            </a:r>
          </a:p>
        </p:txBody>
      </p:sp>
      <p:sp>
        <p:nvSpPr>
          <p:cNvPr id="3" name="Text Placeholder 2"/>
          <p:cNvSpPr>
            <a:spLocks noGrp="1"/>
          </p:cNvSpPr>
          <p:nvPr>
            <p:ph type="body" idx="1"/>
          </p:nvPr>
        </p:nvSpPr>
        <p:spPr/>
        <p:txBody>
          <a:bodyPr/>
          <a:lstStyle/>
          <a:p>
            <a:pPr marL="0" indent="0">
              <a:buNone/>
            </a:pPr>
            <a:r>
              <a:rPr lang="en-US" sz="2400" dirty="0">
                <a:latin typeface="+mn-lt"/>
              </a:rPr>
              <a:t>When a </a:t>
            </a:r>
            <a:r>
              <a:rPr lang="en-US" sz="2400" dirty="0">
                <a:latin typeface="Consolas" panose="020B0609020204030204" pitchFamily="49" charset="0"/>
              </a:rPr>
              <a:t>for</a:t>
            </a:r>
            <a:r>
              <a:rPr lang="en-US" sz="2400" dirty="0">
                <a:latin typeface="+mn-lt"/>
              </a:rPr>
              <a:t> statement’s control variable is declared in the initialization section of </a:t>
            </a:r>
            <a:r>
              <a:rPr lang="en-US" sz="2400" dirty="0" smtClean="0">
                <a:latin typeface="+mn-lt"/>
              </a:rPr>
              <a:t>the </a:t>
            </a:r>
            <a:r>
              <a:rPr lang="en-US" sz="2400" dirty="0" smtClean="0">
                <a:latin typeface="Consolas" panose="020B0609020204030204" pitchFamily="49" charset="0"/>
              </a:rPr>
              <a:t>for</a:t>
            </a:r>
            <a:r>
              <a:rPr lang="en-US" sz="2400" dirty="0" smtClean="0">
                <a:latin typeface="+mn-lt"/>
              </a:rPr>
              <a:t>’s </a:t>
            </a:r>
            <a:r>
              <a:rPr lang="en-US" sz="2400" dirty="0">
                <a:latin typeface="+mn-lt"/>
              </a:rPr>
              <a:t>header, using the control variable after the </a:t>
            </a:r>
            <a:r>
              <a:rPr lang="en-US" sz="2400" dirty="0">
                <a:latin typeface="Consolas" panose="020B0609020204030204" pitchFamily="49" charset="0"/>
              </a:rPr>
              <a:t>for</a:t>
            </a:r>
            <a:r>
              <a:rPr lang="en-US" sz="2400" dirty="0">
                <a:latin typeface="+mn-lt"/>
              </a:rPr>
              <a:t>’s body is a compilation error.</a:t>
            </a:r>
          </a:p>
        </p:txBody>
      </p:sp>
    </p:spTree>
    <p:extLst>
      <p:ext uri="{BB962C8B-B14F-4D97-AF65-F5344CB8AC3E}">
        <p14:creationId xmlns:p14="http://schemas.microsoft.com/office/powerpoint/2010/main" val="3371374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5.3 </a:t>
            </a:r>
            <a:r>
              <a:rPr lang="en-US" kern="1200" dirty="0" smtClean="0">
                <a:latin typeface="Consolas" panose="020B0609020204030204" pitchFamily="49" charset="0"/>
                <a:ea typeface="+mj-ea"/>
                <a:cs typeface="+mj-cs"/>
              </a:rPr>
              <a:t>For</a:t>
            </a:r>
            <a:r>
              <a:rPr lang="en-US" kern="1200" dirty="0" smtClean="0">
                <a:latin typeface="Times New Roman" panose="02020603050405020304" pitchFamily="18" charset="0"/>
                <a:ea typeface="+mj-ea"/>
                <a:cs typeface="+mj-cs"/>
              </a:rPr>
              <a:t> Iteration Statement </a:t>
            </a:r>
            <a:r>
              <a:rPr lang="en-US" sz="2000" b="0" kern="1200" dirty="0" smtClean="0">
                <a:latin typeface="Times New Roman" panose="02020603050405020304" pitchFamily="18" charset="0"/>
                <a:ea typeface="+mj-ea"/>
                <a:cs typeface="+mj-cs"/>
              </a:rPr>
              <a:t>(5 of 8)</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The three expressions in the </a:t>
            </a:r>
            <a:r>
              <a:rPr lang="en-US" sz="2400" kern="1200" dirty="0" smtClean="0">
                <a:solidFill>
                  <a:srgbClr val="000000"/>
                </a:solidFill>
                <a:latin typeface="Consolas" panose="020B0609020204030204" pitchFamily="49" charset="0"/>
                <a:ea typeface="+mn-ea"/>
                <a:cs typeface="+mn-cs"/>
              </a:rPr>
              <a:t>for</a:t>
            </a:r>
            <a:r>
              <a:rPr lang="en-US" sz="2400" kern="1200" dirty="0" smtClean="0">
                <a:solidFill>
                  <a:srgbClr val="000000"/>
                </a:solidFill>
                <a:latin typeface="Arial (Body)"/>
                <a:ea typeface="+mn-ea"/>
                <a:cs typeface="+mn-cs"/>
              </a:rPr>
              <a:t> </a:t>
            </a:r>
            <a:r>
              <a:rPr lang="en-US" sz="2400" kern="1200" dirty="0">
                <a:solidFill>
                  <a:srgbClr val="000000"/>
                </a:solidFill>
                <a:latin typeface="Arial (Body)"/>
                <a:ea typeface="+mn-ea"/>
                <a:cs typeface="+mn-cs"/>
              </a:rPr>
              <a:t>statement header are optional (but the two semicolon separators are </a:t>
            </a:r>
            <a:r>
              <a:rPr lang="en-US" sz="2400" b="1" kern="1200" dirty="0">
                <a:solidFill>
                  <a:srgbClr val="000000"/>
                </a:solidFill>
                <a:latin typeface="Arial (Body)"/>
                <a:ea typeface="+mn-ea"/>
                <a:cs typeface="+mn-cs"/>
              </a:rPr>
              <a:t>required</a:t>
            </a:r>
            <a:r>
              <a:rPr lang="en-US" sz="24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If the </a:t>
            </a:r>
            <a:r>
              <a:rPr lang="en-US" sz="2400" b="1" kern="1200" dirty="0">
                <a:solidFill>
                  <a:srgbClr val="000000"/>
                </a:solidFill>
                <a:latin typeface="Arial (Body)"/>
                <a:ea typeface="+mn-ea"/>
                <a:cs typeface="+mn-cs"/>
              </a:rPr>
              <a:t>loopContinuationCondition </a:t>
            </a:r>
            <a:r>
              <a:rPr lang="en-US" sz="2400" kern="1200" dirty="0">
                <a:solidFill>
                  <a:srgbClr val="000000"/>
                </a:solidFill>
                <a:latin typeface="Arial (Body)"/>
                <a:ea typeface="+mn-ea"/>
                <a:cs typeface="+mn-cs"/>
              </a:rPr>
              <a:t>is omitted, C++ assumes that the condition is true, thus creating an </a:t>
            </a:r>
            <a:r>
              <a:rPr lang="en-US" sz="2400" b="1" kern="1200" dirty="0">
                <a:solidFill>
                  <a:srgbClr val="000000"/>
                </a:solidFill>
                <a:latin typeface="Arial (Body)"/>
                <a:ea typeface="+mn-ea"/>
                <a:cs typeface="+mn-cs"/>
              </a:rPr>
              <a:t>infinite loop.</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One might omit the </a:t>
            </a:r>
            <a:r>
              <a:rPr lang="en-US" sz="2400" b="1" kern="1200" dirty="0">
                <a:solidFill>
                  <a:srgbClr val="000000"/>
                </a:solidFill>
                <a:latin typeface="Arial (Body)"/>
                <a:ea typeface="+mn-ea"/>
                <a:cs typeface="+mn-cs"/>
              </a:rPr>
              <a:t>initialization </a:t>
            </a:r>
            <a:r>
              <a:rPr lang="en-US" sz="2400" kern="1200" dirty="0">
                <a:solidFill>
                  <a:srgbClr val="000000"/>
                </a:solidFill>
                <a:latin typeface="Arial (Body)"/>
                <a:ea typeface="+mn-ea"/>
                <a:cs typeface="+mn-cs"/>
              </a:rPr>
              <a:t>expression if the control variable is initialized earlier in the program.</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One might omit the </a:t>
            </a:r>
            <a:r>
              <a:rPr lang="en-US" sz="2400" b="1" kern="1200" dirty="0">
                <a:solidFill>
                  <a:srgbClr val="000000"/>
                </a:solidFill>
                <a:latin typeface="Arial (Body)"/>
                <a:ea typeface="+mn-ea"/>
                <a:cs typeface="+mn-cs"/>
              </a:rPr>
              <a:t>increment </a:t>
            </a:r>
            <a:r>
              <a:rPr lang="en-US" sz="2400" kern="1200" dirty="0">
                <a:solidFill>
                  <a:srgbClr val="000000"/>
                </a:solidFill>
                <a:latin typeface="Arial (Body)"/>
                <a:ea typeface="+mn-ea"/>
                <a:cs typeface="+mn-cs"/>
              </a:rPr>
              <a:t>expression if the increment is calculated by statements in the body of the </a:t>
            </a:r>
            <a:r>
              <a:rPr lang="en-US" sz="2400" kern="1200" dirty="0">
                <a:solidFill>
                  <a:srgbClr val="000000"/>
                </a:solidFill>
                <a:latin typeface="Consolas" panose="020B0609020204030204" pitchFamily="49" charset="0"/>
                <a:ea typeface="+mn-ea"/>
                <a:cs typeface="Times New Roman" panose="02020603050405020304" pitchFamily="18" charset="0"/>
              </a:rPr>
              <a:t>for</a:t>
            </a:r>
            <a:r>
              <a:rPr lang="en-US" sz="2400" kern="1200" dirty="0">
                <a:solidFill>
                  <a:srgbClr val="000000"/>
                </a:solidFill>
                <a:latin typeface="Arial (Body)"/>
                <a:ea typeface="+mn-ea"/>
                <a:cs typeface="+mn-cs"/>
              </a:rPr>
              <a:t> or if no increment is needed.</a:t>
            </a:r>
          </a:p>
        </p:txBody>
      </p:sp>
    </p:spTree>
    <p:extLst>
      <p:ext uri="{BB962C8B-B14F-4D97-AF65-F5344CB8AC3E}">
        <p14:creationId xmlns:p14="http://schemas.microsoft.com/office/powerpoint/2010/main" val="3722742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5.3 </a:t>
            </a:r>
            <a:r>
              <a:rPr lang="en-US" kern="1200" dirty="0" smtClean="0">
                <a:latin typeface="Consolas" panose="020B0609020204030204" pitchFamily="49" charset="0"/>
                <a:ea typeface="+mj-ea"/>
                <a:cs typeface="+mj-cs"/>
              </a:rPr>
              <a:t>For</a:t>
            </a:r>
            <a:r>
              <a:rPr lang="en-US" kern="1200" dirty="0" smtClean="0">
                <a:latin typeface="Times New Roman" panose="02020603050405020304" pitchFamily="18" charset="0"/>
                <a:ea typeface="+mj-ea"/>
                <a:cs typeface="+mj-cs"/>
              </a:rPr>
              <a:t> Iteration Statement </a:t>
            </a:r>
            <a:r>
              <a:rPr lang="en-US" sz="2000" b="0" kern="1200" dirty="0" smtClean="0">
                <a:latin typeface="Times New Roman" panose="02020603050405020304" pitchFamily="18" charset="0"/>
                <a:ea typeface="+mj-ea"/>
                <a:cs typeface="+mj-cs"/>
              </a:rPr>
              <a:t>(6 of 8)</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854323"/>
          </a:xfrm>
        </p:spPr>
        <p:txBody>
          <a:bodyPr wrap="square" lIns="91425" tIns="91425" rIns="91425" bIns="91425">
            <a:spAutoFit/>
          </a:bodyPr>
          <a:lstStyle/>
          <a:p>
            <a:pPr lvl="0" fontAlgn="base">
              <a:buFont typeface="Arial" panose="020B0604020202020204" pitchFamily="34" charset="0"/>
              <a:buChar char="•"/>
              <a:tabLst/>
              <a:defRPr/>
            </a:pPr>
            <a:r>
              <a:rPr lang="en-US" sz="2400" kern="1200" dirty="0">
                <a:solidFill>
                  <a:srgbClr val="000000"/>
                </a:solidFill>
                <a:latin typeface="Arial (Body)"/>
                <a:ea typeface="+mn-ea"/>
                <a:cs typeface="+mn-cs"/>
              </a:rPr>
              <a:t>The increment expression in the </a:t>
            </a:r>
            <a:r>
              <a:rPr lang="en-US" sz="2400" kern="1200" dirty="0">
                <a:solidFill>
                  <a:srgbClr val="000000"/>
                </a:solidFill>
                <a:latin typeface="Consolas" panose="020B0609020204030204" pitchFamily="49" charset="0"/>
                <a:ea typeface="+mn-ea"/>
                <a:cs typeface="+mn-cs"/>
              </a:rPr>
              <a:t>for</a:t>
            </a:r>
            <a:r>
              <a:rPr lang="en-US" sz="2400" kern="1200" dirty="0">
                <a:solidFill>
                  <a:srgbClr val="000000"/>
                </a:solidFill>
                <a:latin typeface="Arial (Body)"/>
                <a:ea typeface="+mn-ea"/>
                <a:cs typeface="+mn-cs"/>
              </a:rPr>
              <a:t> statement acts like a standalone statement at the end of the </a:t>
            </a:r>
            <a:r>
              <a:rPr lang="en-US" sz="2400" kern="1200" dirty="0">
                <a:solidFill>
                  <a:srgbClr val="000000"/>
                </a:solidFill>
                <a:latin typeface="Consolas" panose="020B0609020204030204" pitchFamily="49" charset="0"/>
                <a:ea typeface="+mn-ea"/>
                <a:cs typeface="+mn-cs"/>
              </a:rPr>
              <a:t>for</a:t>
            </a:r>
            <a:r>
              <a:rPr lang="en-US" sz="2400" kern="1200" dirty="0">
                <a:solidFill>
                  <a:srgbClr val="000000"/>
                </a:solidFill>
                <a:latin typeface="Arial (Body)"/>
                <a:ea typeface="+mn-ea"/>
                <a:cs typeface="+mn-cs"/>
              </a:rPr>
              <a:t> statement’s body.</a:t>
            </a:r>
          </a:p>
          <a:p>
            <a:pPr lvl="0" fontAlgn="base">
              <a:buFont typeface="Arial" panose="020B0604020202020204" pitchFamily="34" charset="0"/>
              <a:buChar char="•"/>
              <a:tabLst/>
              <a:defRPr/>
            </a:pPr>
            <a:r>
              <a:rPr lang="en-US" sz="2400" kern="1200" dirty="0">
                <a:solidFill>
                  <a:srgbClr val="000000"/>
                </a:solidFill>
                <a:latin typeface="Arial (Body)"/>
                <a:ea typeface="+mn-ea"/>
                <a:cs typeface="+mn-cs"/>
              </a:rPr>
              <a:t>The </a:t>
            </a:r>
            <a:r>
              <a:rPr lang="en-US" sz="2400" kern="1200" dirty="0" smtClean="0">
                <a:solidFill>
                  <a:srgbClr val="000000"/>
                </a:solidFill>
                <a:latin typeface="Arial (Body)"/>
                <a:ea typeface="+mn-ea"/>
                <a:cs typeface="+mn-cs"/>
              </a:rPr>
              <a:t>expressions</a:t>
            </a:r>
          </a:p>
        </p:txBody>
      </p:sp>
      <p:pic>
        <p:nvPicPr>
          <p:cNvPr id="8" name="Picture 7" descr="Computer code has 4 lines. The lines read as follows. Line 1. counter equals counter plus 1. Line 2. counter plus equals 1. Line 3. plus plus counter. Line 4. counter plus plus."/>
          <p:cNvPicPr>
            <a:picLocks noChangeAspect="1"/>
          </p:cNvPicPr>
          <p:nvPr/>
        </p:nvPicPr>
        <p:blipFill rotWithShape="1">
          <a:blip r:embed="rId2"/>
          <a:srcRect t="5394" b="9524"/>
          <a:stretch/>
        </p:blipFill>
        <p:spPr>
          <a:xfrm>
            <a:off x="1053506" y="3515483"/>
            <a:ext cx="3445924" cy="1219201"/>
          </a:xfrm>
          <a:prstGeom prst="rect">
            <a:avLst/>
          </a:prstGeom>
        </p:spPr>
      </p:pic>
      <p:sp>
        <p:nvSpPr>
          <p:cNvPr id="4" name="Text Placeholder 3"/>
          <p:cNvSpPr>
            <a:spLocks noGrp="1"/>
          </p:cNvSpPr>
          <p:nvPr>
            <p:ph type="body" idx="2"/>
          </p:nvPr>
        </p:nvSpPr>
        <p:spPr>
          <a:xfrm>
            <a:off x="457200" y="4822565"/>
            <a:ext cx="8229600" cy="792480"/>
          </a:xfrm>
        </p:spPr>
        <p:txBody>
          <a:bodyPr anchor="ctr"/>
          <a:lstStyle/>
          <a:p>
            <a:pPr lvl="0"/>
            <a:r>
              <a:rPr lang="en-US" sz="2400" kern="1200" dirty="0">
                <a:solidFill>
                  <a:srgbClr val="000000"/>
                </a:solidFill>
                <a:latin typeface="Arial (Body)"/>
              </a:rPr>
              <a:t>are all equivalent in the </a:t>
            </a:r>
            <a:r>
              <a:rPr lang="en-US" sz="2400" b="1" kern="1200" dirty="0">
                <a:solidFill>
                  <a:srgbClr val="000000"/>
                </a:solidFill>
                <a:latin typeface="Arial (Body)"/>
              </a:rPr>
              <a:t>increment </a:t>
            </a:r>
            <a:r>
              <a:rPr lang="en-US" sz="2400" kern="1200" dirty="0">
                <a:solidFill>
                  <a:srgbClr val="000000"/>
                </a:solidFill>
                <a:latin typeface="Arial (Body)"/>
              </a:rPr>
              <a:t>expression (when no other code appears there</a:t>
            </a:r>
            <a:r>
              <a:rPr lang="en-US" sz="2400" kern="1200" dirty="0" smtClean="0">
                <a:solidFill>
                  <a:srgbClr val="000000"/>
                </a:solidFill>
                <a:latin typeface="Arial (Body)"/>
              </a:rPr>
              <a:t>).</a:t>
            </a:r>
            <a:endParaRPr lang="en-US" sz="2400" kern="1200" dirty="0">
              <a:solidFill>
                <a:srgbClr val="000000"/>
              </a:solidFill>
              <a:latin typeface="Arial (Body)"/>
            </a:endParaRPr>
          </a:p>
        </p:txBody>
      </p:sp>
    </p:spTree>
    <p:extLst>
      <p:ext uri="{BB962C8B-B14F-4D97-AF65-F5344CB8AC3E}">
        <p14:creationId xmlns:p14="http://schemas.microsoft.com/office/powerpoint/2010/main" val="2356379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5.3</a:t>
            </a:r>
          </a:p>
        </p:txBody>
      </p:sp>
      <p:sp>
        <p:nvSpPr>
          <p:cNvPr id="3" name="Text Placeholder 2"/>
          <p:cNvSpPr>
            <a:spLocks noGrp="1"/>
          </p:cNvSpPr>
          <p:nvPr>
            <p:ph type="body" idx="1"/>
          </p:nvPr>
        </p:nvSpPr>
        <p:spPr/>
        <p:txBody>
          <a:bodyPr/>
          <a:lstStyle/>
          <a:p>
            <a:pPr marL="0" indent="0">
              <a:buNone/>
            </a:pPr>
            <a:r>
              <a:rPr lang="en-US" sz="2400" dirty="0">
                <a:latin typeface="+mn-lt"/>
              </a:rPr>
              <a:t>Placing a semicolon immediately to the right of the right parenthesis of a </a:t>
            </a:r>
            <a:r>
              <a:rPr lang="en-US" sz="2400" dirty="0">
                <a:latin typeface="Consolas" panose="020B0609020204030204" pitchFamily="49" charset="0"/>
              </a:rPr>
              <a:t>for</a:t>
            </a:r>
            <a:r>
              <a:rPr lang="en-US" sz="2400" dirty="0">
                <a:latin typeface="+mn-lt"/>
              </a:rPr>
              <a:t> header </a:t>
            </a:r>
            <a:r>
              <a:rPr lang="en-US" sz="2400" dirty="0" smtClean="0">
                <a:latin typeface="+mn-lt"/>
              </a:rPr>
              <a:t>makes that </a:t>
            </a:r>
            <a:r>
              <a:rPr lang="en-US" sz="2400" dirty="0">
                <a:latin typeface="Consolas" panose="020B0609020204030204" pitchFamily="49" charset="0"/>
              </a:rPr>
              <a:t>for</a:t>
            </a:r>
            <a:r>
              <a:rPr lang="en-US" sz="2400" dirty="0">
                <a:latin typeface="+mn-lt"/>
              </a:rPr>
              <a:t>’s body an empty statement. This is normally a logic error.</a:t>
            </a:r>
          </a:p>
        </p:txBody>
      </p:sp>
    </p:spTree>
    <p:extLst>
      <p:ext uri="{BB962C8B-B14F-4D97-AF65-F5344CB8AC3E}">
        <p14:creationId xmlns:p14="http://schemas.microsoft.com/office/powerpoint/2010/main" val="765224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5.4</a:t>
            </a:r>
          </a:p>
        </p:txBody>
      </p:sp>
      <p:sp>
        <p:nvSpPr>
          <p:cNvPr id="3" name="Text Placeholder 2"/>
          <p:cNvSpPr>
            <a:spLocks noGrp="1"/>
          </p:cNvSpPr>
          <p:nvPr>
            <p:ph type="body" idx="1"/>
          </p:nvPr>
        </p:nvSpPr>
        <p:spPr>
          <a:xfrm>
            <a:off x="457200" y="1600200"/>
            <a:ext cx="8366760" cy="4525963"/>
          </a:xfrm>
        </p:spPr>
        <p:txBody>
          <a:bodyPr/>
          <a:lstStyle/>
          <a:p>
            <a:pPr marL="0" indent="0">
              <a:buNone/>
            </a:pPr>
            <a:r>
              <a:rPr lang="en-US" sz="2400" dirty="0">
                <a:latin typeface="+mn-lt"/>
              </a:rPr>
              <a:t>Infinite loops occur when the loop-continuation condition in an iteration statement </a:t>
            </a:r>
            <a:r>
              <a:rPr lang="en-US" sz="2400" dirty="0" smtClean="0">
                <a:latin typeface="+mn-lt"/>
              </a:rPr>
              <a:t>never becomes </a:t>
            </a:r>
            <a:r>
              <a:rPr lang="en-US" sz="2400" dirty="0">
                <a:latin typeface="+mn-lt"/>
              </a:rPr>
              <a:t>false. To prevent this situation in a counter-controlled loop, ensure that the </a:t>
            </a:r>
            <a:r>
              <a:rPr lang="en-US" sz="2400" dirty="0" smtClean="0">
                <a:latin typeface="+mn-lt"/>
              </a:rPr>
              <a:t>control variable </a:t>
            </a:r>
            <a:r>
              <a:rPr lang="en-US" sz="2400" dirty="0">
                <a:latin typeface="+mn-lt"/>
              </a:rPr>
              <a:t>is modified during each iteration of the loop so that the </a:t>
            </a:r>
            <a:r>
              <a:rPr lang="en-US" sz="2400" dirty="0" smtClean="0">
                <a:latin typeface="+mn-lt"/>
              </a:rPr>
              <a:t>loop-continuation condition </a:t>
            </a:r>
            <a:r>
              <a:rPr lang="en-US" sz="2400" dirty="0">
                <a:latin typeface="+mn-lt"/>
              </a:rPr>
              <a:t>will eventually become false. In a sentinel-controlled loop, ensure that the </a:t>
            </a:r>
            <a:r>
              <a:rPr lang="en-US" sz="2400" dirty="0" smtClean="0">
                <a:latin typeface="+mn-lt"/>
              </a:rPr>
              <a:t>sentinel value </a:t>
            </a:r>
            <a:r>
              <a:rPr lang="en-US" sz="2400" dirty="0">
                <a:latin typeface="+mn-lt"/>
              </a:rPr>
              <a:t>is able to be input.</a:t>
            </a:r>
          </a:p>
        </p:txBody>
      </p:sp>
    </p:spTree>
    <p:extLst>
      <p:ext uri="{BB962C8B-B14F-4D97-AF65-F5344CB8AC3E}">
        <p14:creationId xmlns:p14="http://schemas.microsoft.com/office/powerpoint/2010/main" val="3901960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5.3 </a:t>
            </a:r>
            <a:r>
              <a:rPr lang="en-US" kern="1200" dirty="0" smtClean="0">
                <a:latin typeface="Consolas" panose="020B0609020204030204" pitchFamily="49" charset="0"/>
                <a:ea typeface="+mj-ea"/>
                <a:cs typeface="+mj-cs"/>
              </a:rPr>
              <a:t>For</a:t>
            </a:r>
            <a:r>
              <a:rPr lang="en-US" kern="1200" dirty="0" smtClean="0">
                <a:latin typeface="Times New Roman" panose="02020603050405020304" pitchFamily="18" charset="0"/>
                <a:ea typeface="+mj-ea"/>
                <a:cs typeface="+mj-cs"/>
              </a:rPr>
              <a:t> Iteration Statement </a:t>
            </a:r>
            <a:r>
              <a:rPr lang="en-US" sz="2000" b="0" kern="1200" dirty="0" smtClean="0">
                <a:latin typeface="Times New Roman" panose="02020603050405020304" pitchFamily="18" charset="0"/>
                <a:ea typeface="+mj-ea"/>
                <a:cs typeface="+mj-cs"/>
              </a:rPr>
              <a:t>(7 of 8)</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The initialization, loop-continuation condition and increment expressions of a </a:t>
            </a:r>
            <a:r>
              <a:rPr lang="en-US" sz="2400" kern="1200" dirty="0">
                <a:solidFill>
                  <a:srgbClr val="000000"/>
                </a:solidFill>
                <a:latin typeface="Consolas" panose="020B0609020204030204" pitchFamily="49" charset="0"/>
                <a:ea typeface="+mn-ea"/>
                <a:cs typeface="+mn-cs"/>
              </a:rPr>
              <a:t>for</a:t>
            </a:r>
            <a:r>
              <a:rPr lang="en-US" sz="2400" kern="1200" dirty="0">
                <a:solidFill>
                  <a:srgbClr val="000000"/>
                </a:solidFill>
                <a:latin typeface="Arial (Body)"/>
                <a:ea typeface="+mn-ea"/>
                <a:cs typeface="+mn-cs"/>
              </a:rPr>
              <a:t> statement can contain arithmetic expressions.</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The “increment” of a </a:t>
            </a:r>
            <a:r>
              <a:rPr lang="en-US" sz="2400" kern="1200" dirty="0" smtClean="0">
                <a:solidFill>
                  <a:srgbClr val="000000"/>
                </a:solidFill>
                <a:latin typeface="Consolas" panose="020B0609020204030204" pitchFamily="49" charset="0"/>
                <a:ea typeface="+mn-ea"/>
                <a:cs typeface="+mn-cs"/>
              </a:rPr>
              <a:t>for</a:t>
            </a:r>
            <a:r>
              <a:rPr lang="en-US" sz="2400" kern="1200" dirty="0" smtClean="0">
                <a:solidFill>
                  <a:srgbClr val="000000"/>
                </a:solidFill>
                <a:latin typeface="Arial (Body)"/>
                <a:ea typeface="+mn-ea"/>
                <a:cs typeface="+mn-cs"/>
              </a:rPr>
              <a:t> </a:t>
            </a:r>
            <a:r>
              <a:rPr lang="en-US" sz="2400" kern="1200" dirty="0">
                <a:solidFill>
                  <a:srgbClr val="000000"/>
                </a:solidFill>
                <a:latin typeface="Arial (Body)"/>
                <a:ea typeface="+mn-ea"/>
                <a:cs typeface="+mn-cs"/>
              </a:rPr>
              <a:t>statement can be negative, in which case it’s really a </a:t>
            </a:r>
            <a:r>
              <a:rPr lang="en-US" sz="2400" b="1" kern="1200" dirty="0">
                <a:solidFill>
                  <a:srgbClr val="000000"/>
                </a:solidFill>
                <a:latin typeface="Arial (Body)"/>
                <a:ea typeface="+mn-ea"/>
                <a:cs typeface="+mn-cs"/>
              </a:rPr>
              <a:t>decrement</a:t>
            </a:r>
            <a:r>
              <a:rPr lang="en-US" sz="2400" kern="1200" dirty="0">
                <a:solidFill>
                  <a:srgbClr val="000000"/>
                </a:solidFill>
                <a:latin typeface="Arial (Body)"/>
                <a:ea typeface="+mn-ea"/>
                <a:cs typeface="+mn-cs"/>
              </a:rPr>
              <a:t> and the loop actually counts </a:t>
            </a:r>
            <a:r>
              <a:rPr lang="en-US" sz="2400" b="1" kern="1200" dirty="0">
                <a:solidFill>
                  <a:srgbClr val="000000"/>
                </a:solidFill>
                <a:latin typeface="Arial (Body)"/>
                <a:ea typeface="+mn-ea"/>
                <a:cs typeface="+mn-cs"/>
              </a:rPr>
              <a:t>downward</a:t>
            </a:r>
            <a:r>
              <a:rPr lang="en-US" sz="24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If the loop-continuation condition is </a:t>
            </a:r>
            <a:r>
              <a:rPr lang="en-US" sz="2400" b="1" kern="1200" dirty="0">
                <a:solidFill>
                  <a:srgbClr val="000000"/>
                </a:solidFill>
                <a:latin typeface="Arial (Body)"/>
                <a:ea typeface="+mn-ea"/>
                <a:cs typeface="+mn-cs"/>
              </a:rPr>
              <a:t>initially false</a:t>
            </a:r>
            <a:r>
              <a:rPr lang="en-US" sz="2400" kern="1200" dirty="0">
                <a:solidFill>
                  <a:srgbClr val="000000"/>
                </a:solidFill>
                <a:latin typeface="Arial (Body)"/>
                <a:ea typeface="+mn-ea"/>
                <a:cs typeface="+mn-cs"/>
              </a:rPr>
              <a:t>, the body of the </a:t>
            </a:r>
            <a:r>
              <a:rPr lang="en-US" sz="2400" kern="1200" dirty="0">
                <a:solidFill>
                  <a:srgbClr val="000000"/>
                </a:solidFill>
                <a:latin typeface="Consolas" panose="020B0609020204030204" pitchFamily="49" charset="0"/>
                <a:ea typeface="+mn-ea"/>
                <a:cs typeface="+mn-cs"/>
              </a:rPr>
              <a:t>for</a:t>
            </a:r>
            <a:r>
              <a:rPr lang="en-US" sz="2400" kern="1200" dirty="0">
                <a:solidFill>
                  <a:srgbClr val="000000"/>
                </a:solidFill>
                <a:latin typeface="Arial (Body)"/>
                <a:ea typeface="+mn-ea"/>
                <a:cs typeface="+mn-cs"/>
              </a:rPr>
              <a:t> statement is not performed.</a:t>
            </a:r>
          </a:p>
        </p:txBody>
      </p:sp>
    </p:spTree>
    <p:extLst>
      <p:ext uri="{BB962C8B-B14F-4D97-AF65-F5344CB8AC3E}">
        <p14:creationId xmlns:p14="http://schemas.microsoft.com/office/powerpoint/2010/main" val="2085145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5.5</a:t>
            </a:r>
          </a:p>
        </p:txBody>
      </p:sp>
      <p:sp>
        <p:nvSpPr>
          <p:cNvPr id="3" name="Text Placeholder 2"/>
          <p:cNvSpPr>
            <a:spLocks noGrp="1"/>
          </p:cNvSpPr>
          <p:nvPr>
            <p:ph type="body" idx="1"/>
          </p:nvPr>
        </p:nvSpPr>
        <p:spPr/>
        <p:txBody>
          <a:bodyPr/>
          <a:lstStyle/>
          <a:p>
            <a:pPr marL="0" indent="0">
              <a:buNone/>
            </a:pPr>
            <a:r>
              <a:rPr lang="en-US" sz="2400" dirty="0">
                <a:latin typeface="+mn-lt"/>
              </a:rPr>
              <a:t>Although the value of the control variable can be changed in the body of a </a:t>
            </a:r>
            <a:r>
              <a:rPr lang="en-US" sz="2400" dirty="0">
                <a:latin typeface="Consolas" panose="020B0609020204030204" pitchFamily="49" charset="0"/>
              </a:rPr>
              <a:t>for</a:t>
            </a:r>
            <a:r>
              <a:rPr lang="en-US" sz="2400" dirty="0">
                <a:latin typeface="+mn-lt"/>
              </a:rPr>
              <a:t> loop, </a:t>
            </a:r>
            <a:r>
              <a:rPr lang="en-US" sz="2400" dirty="0" smtClean="0">
                <a:latin typeface="+mn-lt"/>
              </a:rPr>
              <a:t>avoid doing </a:t>
            </a:r>
            <a:r>
              <a:rPr lang="en-US" sz="2400" dirty="0">
                <a:latin typeface="+mn-lt"/>
              </a:rPr>
              <a:t>so, because this practice can lead to subtle errors. If a program must modify the </a:t>
            </a:r>
            <a:r>
              <a:rPr lang="en-US" sz="2400" dirty="0" smtClean="0">
                <a:latin typeface="+mn-lt"/>
              </a:rPr>
              <a:t>control variable’s </a:t>
            </a:r>
            <a:r>
              <a:rPr lang="en-US" sz="2400" dirty="0">
                <a:latin typeface="+mn-lt"/>
              </a:rPr>
              <a:t>value in the loop’s body, use </a:t>
            </a:r>
            <a:r>
              <a:rPr lang="en-US" sz="2400" dirty="0">
                <a:latin typeface="Consolas" panose="020B0609020204030204" pitchFamily="49" charset="0"/>
              </a:rPr>
              <a:t>while</a:t>
            </a:r>
            <a:r>
              <a:rPr lang="en-US" sz="2400" dirty="0">
                <a:latin typeface="+mn-lt"/>
              </a:rPr>
              <a:t> rather than </a:t>
            </a:r>
            <a:r>
              <a:rPr lang="en-US" sz="2400" dirty="0">
                <a:latin typeface="Consolas" panose="020B0609020204030204" pitchFamily="49" charset="0"/>
              </a:rPr>
              <a:t>for</a:t>
            </a:r>
            <a:r>
              <a:rPr lang="en-US" sz="2400" dirty="0">
                <a:latin typeface="+mn-lt"/>
              </a:rPr>
              <a:t>.</a:t>
            </a:r>
          </a:p>
        </p:txBody>
      </p:sp>
    </p:spTree>
    <p:extLst>
      <p:ext uri="{BB962C8B-B14F-4D97-AF65-F5344CB8AC3E}">
        <p14:creationId xmlns:p14="http://schemas.microsoft.com/office/powerpoint/2010/main" val="47166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5.3 </a:t>
            </a:r>
            <a:r>
              <a:rPr lang="en-US" kern="1200" dirty="0" smtClean="0">
                <a:latin typeface="Consolas" panose="020B0609020204030204" pitchFamily="49" charset="0"/>
                <a:ea typeface="+mj-ea"/>
                <a:cs typeface="+mj-cs"/>
              </a:rPr>
              <a:t>For</a:t>
            </a:r>
            <a:r>
              <a:rPr lang="en-US" kern="1200" dirty="0" smtClean="0">
                <a:latin typeface="Times New Roman" panose="02020603050405020304" pitchFamily="18" charset="0"/>
                <a:ea typeface="+mj-ea"/>
                <a:cs typeface="+mj-cs"/>
              </a:rPr>
              <a:t> Iteration Statement </a:t>
            </a:r>
            <a:r>
              <a:rPr lang="en-US" sz="2000" b="0" kern="1200" dirty="0" smtClean="0">
                <a:latin typeface="Times New Roman" panose="02020603050405020304" pitchFamily="18" charset="0"/>
                <a:ea typeface="+mj-ea"/>
                <a:cs typeface="+mj-cs"/>
              </a:rPr>
              <a:t>(8 of 8)</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The </a:t>
            </a:r>
            <a:r>
              <a:rPr lang="en-US" sz="2400" kern="1200" dirty="0" smtClean="0">
                <a:solidFill>
                  <a:srgbClr val="000000"/>
                </a:solidFill>
                <a:latin typeface="Consolas" panose="020B0609020204030204" pitchFamily="49" charset="0"/>
                <a:ea typeface="+mn-ea"/>
                <a:cs typeface="+mn-cs"/>
              </a:rPr>
              <a:t>for</a:t>
            </a:r>
            <a:r>
              <a:rPr lang="en-US" sz="2400" kern="1200" dirty="0" smtClean="0">
                <a:solidFill>
                  <a:srgbClr val="000000"/>
                </a:solidFill>
                <a:latin typeface="Arial (Body)"/>
                <a:ea typeface="+mn-ea"/>
                <a:cs typeface="+mn-cs"/>
              </a:rPr>
              <a:t> </a:t>
            </a:r>
            <a:r>
              <a:rPr lang="en-US" sz="2400" kern="1200" dirty="0">
                <a:solidFill>
                  <a:srgbClr val="000000"/>
                </a:solidFill>
                <a:latin typeface="Arial (Body)"/>
                <a:ea typeface="+mn-ea"/>
                <a:cs typeface="+mn-cs"/>
              </a:rPr>
              <a:t>iteration statement’s </a:t>
            </a:r>
            <a:r>
              <a:rPr lang="en-US" sz="2400" kern="1200" dirty="0" smtClean="0">
                <a:solidFill>
                  <a:srgbClr val="000000"/>
                </a:solidFill>
                <a:latin typeface="Arial (Body)"/>
                <a:ea typeface="+mn-ea"/>
                <a:cs typeface="+mn-cs"/>
              </a:rPr>
              <a:t>U</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M</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L activity </a:t>
            </a:r>
            <a:r>
              <a:rPr lang="en-US" sz="2400" kern="1200" dirty="0">
                <a:solidFill>
                  <a:srgbClr val="000000"/>
                </a:solidFill>
                <a:latin typeface="Arial (Body)"/>
                <a:ea typeface="+mn-ea"/>
                <a:cs typeface="+mn-cs"/>
              </a:rPr>
              <a:t>diagram is similar to that of the </a:t>
            </a:r>
            <a:r>
              <a:rPr lang="en-US" sz="2400" kern="1200" dirty="0">
                <a:solidFill>
                  <a:srgbClr val="000000"/>
                </a:solidFill>
                <a:latin typeface="Consolas" panose="020B0609020204030204" pitchFamily="49" charset="0"/>
                <a:ea typeface="+mn-ea"/>
                <a:cs typeface="+mn-cs"/>
              </a:rPr>
              <a:t>while</a:t>
            </a:r>
            <a:r>
              <a:rPr lang="en-US" sz="2400" kern="1200" dirty="0">
                <a:solidFill>
                  <a:srgbClr val="000000"/>
                </a:solidFill>
                <a:latin typeface="Arial (Body)"/>
                <a:ea typeface="+mn-ea"/>
                <a:cs typeface="+mn-cs"/>
              </a:rPr>
              <a:t> statement </a:t>
            </a:r>
            <a:r>
              <a:rPr lang="en-US" sz="2400" kern="1200" dirty="0" smtClean="0">
                <a:solidFill>
                  <a:srgbClr val="000000"/>
                </a:solidFill>
                <a:latin typeface="Arial (Body)"/>
                <a:ea typeface="+mn-ea"/>
                <a:cs typeface="+mn-cs"/>
              </a:rPr>
              <a:t>(Figure 4.6</a:t>
            </a:r>
            <a:r>
              <a:rPr lang="en-US" sz="24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Figure </a:t>
            </a:r>
            <a:r>
              <a:rPr lang="en-US" sz="2400" kern="1200" dirty="0" smtClean="0">
                <a:solidFill>
                  <a:srgbClr val="000000"/>
                </a:solidFill>
                <a:latin typeface="Arial (Body)"/>
                <a:ea typeface="+mn-ea"/>
                <a:cs typeface="+mn-cs"/>
              </a:rPr>
              <a:t>5.4 </a:t>
            </a:r>
            <a:r>
              <a:rPr lang="en-US" sz="2400" kern="1200" dirty="0">
                <a:solidFill>
                  <a:srgbClr val="000000"/>
                </a:solidFill>
                <a:latin typeface="Arial (Body)"/>
                <a:ea typeface="+mn-ea"/>
                <a:cs typeface="+mn-cs"/>
              </a:rPr>
              <a:t>shows the activity diagram of the </a:t>
            </a:r>
            <a:r>
              <a:rPr lang="en-US" sz="2400" kern="1200" dirty="0">
                <a:solidFill>
                  <a:srgbClr val="000000"/>
                </a:solidFill>
                <a:latin typeface="Consolas" panose="020B0609020204030204" pitchFamily="49" charset="0"/>
                <a:ea typeface="+mn-ea"/>
                <a:cs typeface="+mn-cs"/>
              </a:rPr>
              <a:t>for</a:t>
            </a:r>
            <a:r>
              <a:rPr lang="en-US" sz="2400" kern="1200" dirty="0">
                <a:solidFill>
                  <a:srgbClr val="000000"/>
                </a:solidFill>
                <a:latin typeface="Arial (Body)"/>
                <a:ea typeface="+mn-ea"/>
                <a:cs typeface="+mn-cs"/>
              </a:rPr>
              <a:t> statement in </a:t>
            </a:r>
            <a:r>
              <a:rPr lang="en-US" sz="2400" kern="1200" dirty="0" smtClean="0">
                <a:solidFill>
                  <a:srgbClr val="000000"/>
                </a:solidFill>
                <a:latin typeface="Arial (Body)"/>
                <a:ea typeface="+mn-ea"/>
                <a:cs typeface="+mn-cs"/>
              </a:rPr>
              <a:t>Figure 5.2 see slide 14.</a:t>
            </a:r>
            <a:endParaRPr 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The diagram makes it clear that initialization occurs once </a:t>
            </a:r>
            <a:r>
              <a:rPr lang="en-US" sz="2400" b="1" kern="1200" dirty="0">
                <a:solidFill>
                  <a:srgbClr val="000000"/>
                </a:solidFill>
                <a:latin typeface="Arial (Body)"/>
                <a:ea typeface="+mn-ea"/>
                <a:cs typeface="+mn-cs"/>
              </a:rPr>
              <a:t>before</a:t>
            </a:r>
            <a:r>
              <a:rPr lang="en-US" sz="2400" kern="1200" dirty="0">
                <a:solidFill>
                  <a:srgbClr val="000000"/>
                </a:solidFill>
                <a:latin typeface="Arial (Body)"/>
                <a:ea typeface="+mn-ea"/>
                <a:cs typeface="+mn-cs"/>
              </a:rPr>
              <a:t> the loop-continuation test is evaluated the first time, and that incrementing occurs </a:t>
            </a:r>
            <a:r>
              <a:rPr lang="en-US" sz="2400" b="1" kern="1200" dirty="0">
                <a:solidFill>
                  <a:srgbClr val="000000"/>
                </a:solidFill>
                <a:latin typeface="Arial (Body)"/>
                <a:ea typeface="+mn-ea"/>
                <a:cs typeface="+mn-cs"/>
              </a:rPr>
              <a:t>each time </a:t>
            </a:r>
            <a:r>
              <a:rPr lang="en-US" sz="2400" kern="1200" dirty="0">
                <a:solidFill>
                  <a:srgbClr val="000000"/>
                </a:solidFill>
                <a:latin typeface="Arial (Body)"/>
                <a:ea typeface="+mn-ea"/>
                <a:cs typeface="+mn-cs"/>
              </a:rPr>
              <a:t>through the loop </a:t>
            </a:r>
            <a:r>
              <a:rPr lang="en-US" sz="2400" b="1" kern="1200" dirty="0">
                <a:solidFill>
                  <a:srgbClr val="000000"/>
                </a:solidFill>
                <a:latin typeface="Arial (Body)"/>
                <a:ea typeface="+mn-ea"/>
                <a:cs typeface="+mn-cs"/>
              </a:rPr>
              <a:t>after </a:t>
            </a:r>
            <a:r>
              <a:rPr lang="en-US" sz="2400" kern="1200" dirty="0">
                <a:solidFill>
                  <a:srgbClr val="000000"/>
                </a:solidFill>
                <a:latin typeface="Arial (Body)"/>
                <a:ea typeface="+mn-ea"/>
                <a:cs typeface="+mn-cs"/>
              </a:rPr>
              <a:t>the body statement executes.</a:t>
            </a:r>
          </a:p>
        </p:txBody>
      </p:sp>
    </p:spTree>
    <p:extLst>
      <p:ext uri="{BB962C8B-B14F-4D97-AF65-F5344CB8AC3E}">
        <p14:creationId xmlns:p14="http://schemas.microsoft.com/office/powerpoint/2010/main" val="3258034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Learning Objectives </a:t>
            </a:r>
            <a:r>
              <a:rPr lang="en-US" sz="2000" b="0" dirty="0" smtClean="0">
                <a:solidFill>
                  <a:schemeClr val="tx2"/>
                </a:solidFill>
              </a:rPr>
              <a:t>(2 </a:t>
            </a:r>
            <a:r>
              <a:rPr lang="en-US" sz="2000" b="0" dirty="0">
                <a:solidFill>
                  <a:schemeClr val="tx2"/>
                </a:solidFill>
              </a:rPr>
              <a:t>of 2)</a:t>
            </a:r>
            <a:endParaRPr lang="en-US" dirty="0">
              <a:solidFill>
                <a:schemeClr val="tx2"/>
              </a:solidFill>
            </a:endParaRPr>
          </a:p>
        </p:txBody>
      </p:sp>
      <p:sp>
        <p:nvSpPr>
          <p:cNvPr id="3" name="Text Placeholder 2"/>
          <p:cNvSpPr>
            <a:spLocks noGrp="1"/>
          </p:cNvSpPr>
          <p:nvPr>
            <p:ph idx="1"/>
          </p:nvPr>
        </p:nvSpPr>
        <p:spPr/>
        <p:txBody>
          <a:bodyPr/>
          <a:lstStyle/>
          <a:p>
            <a:pPr marL="256032" indent="-256032">
              <a:buSzPct val="100000"/>
            </a:pPr>
            <a:r>
              <a:rPr lang="en-US" sz="2400" dirty="0">
                <a:latin typeface="+mn-lt"/>
              </a:rPr>
              <a:t>Use the logical operators </a:t>
            </a:r>
            <a:r>
              <a:rPr lang="en-US" sz="2400" dirty="0" smtClean="0">
                <a:latin typeface="+mn-lt"/>
              </a:rPr>
              <a:t>to form </a:t>
            </a:r>
            <a:r>
              <a:rPr lang="en-US" sz="2400" dirty="0">
                <a:latin typeface="+mn-lt"/>
              </a:rPr>
              <a:t>compound </a:t>
            </a:r>
            <a:r>
              <a:rPr lang="en-US" sz="2400" dirty="0" smtClean="0">
                <a:latin typeface="+mn-lt"/>
              </a:rPr>
              <a:t>conditions in </a:t>
            </a:r>
            <a:r>
              <a:rPr lang="en-US" sz="2400" dirty="0">
                <a:latin typeface="+mn-lt"/>
              </a:rPr>
              <a:t>control statements</a:t>
            </a:r>
            <a:r>
              <a:rPr lang="en-US" sz="2400" dirty="0" smtClean="0">
                <a:latin typeface="+mn-lt"/>
              </a:rPr>
              <a:t>.</a:t>
            </a:r>
          </a:p>
          <a:p>
            <a:pPr marL="256032" indent="-256032">
              <a:buSzPct val="100000"/>
            </a:pPr>
            <a:r>
              <a:rPr lang="en-US" sz="2400" dirty="0">
                <a:latin typeface="+mn-lt"/>
              </a:rPr>
              <a:t>Understand </a:t>
            </a:r>
            <a:r>
              <a:rPr lang="en-US" sz="2400" dirty="0" smtClean="0">
                <a:latin typeface="+mn-lt"/>
              </a:rPr>
              <a:t>the representational errors associated </a:t>
            </a:r>
            <a:r>
              <a:rPr lang="en-US" sz="2400" dirty="0">
                <a:latin typeface="+mn-lt"/>
              </a:rPr>
              <a:t>with </a:t>
            </a:r>
            <a:r>
              <a:rPr lang="en-US" sz="2400" dirty="0" smtClean="0">
                <a:latin typeface="+mn-lt"/>
              </a:rPr>
              <a:t>using floating-point </a:t>
            </a:r>
            <a:r>
              <a:rPr lang="en-US" sz="2400" dirty="0">
                <a:latin typeface="+mn-lt"/>
              </a:rPr>
              <a:t>data types </a:t>
            </a:r>
            <a:r>
              <a:rPr lang="en-US" sz="2400" dirty="0" smtClean="0">
                <a:latin typeface="+mn-lt"/>
              </a:rPr>
              <a:t>to hold </a:t>
            </a:r>
            <a:r>
              <a:rPr lang="en-US" sz="2400" dirty="0">
                <a:latin typeface="+mn-lt"/>
              </a:rPr>
              <a:t>monetary values</a:t>
            </a:r>
            <a:r>
              <a:rPr lang="en-US" sz="2400" dirty="0" smtClean="0">
                <a:latin typeface="+mn-lt"/>
              </a:rPr>
              <a:t>.</a:t>
            </a:r>
          </a:p>
          <a:p>
            <a:pPr marL="256032" indent="-256032">
              <a:buSzPct val="100000"/>
            </a:pPr>
            <a:r>
              <a:rPr lang="en-US" sz="2400" dirty="0">
                <a:latin typeface="+mn-lt"/>
              </a:rPr>
              <a:t>Understand some of </a:t>
            </a:r>
            <a:r>
              <a:rPr lang="en-US" sz="2400" dirty="0" smtClean="0">
                <a:latin typeface="+mn-lt"/>
              </a:rPr>
              <a:t>the challenges </a:t>
            </a:r>
            <a:r>
              <a:rPr lang="en-US" sz="2400" dirty="0">
                <a:latin typeface="+mn-lt"/>
              </a:rPr>
              <a:t>of </a:t>
            </a:r>
            <a:r>
              <a:rPr lang="en-US" sz="2400" dirty="0" smtClean="0">
                <a:latin typeface="+mn-lt"/>
              </a:rPr>
              <a:t>processing monetary </a:t>
            </a:r>
            <a:r>
              <a:rPr lang="en-US" sz="2400" dirty="0">
                <a:latin typeface="+mn-lt"/>
              </a:rPr>
              <a:t>amounts as </a:t>
            </a:r>
            <a:r>
              <a:rPr lang="en-US" sz="2400" dirty="0" smtClean="0">
                <a:latin typeface="+mn-lt"/>
              </a:rPr>
              <a:t>we begin </a:t>
            </a:r>
            <a:r>
              <a:rPr lang="en-US" sz="2400" dirty="0">
                <a:latin typeface="+mn-lt"/>
              </a:rPr>
              <a:t>building </a:t>
            </a:r>
            <a:r>
              <a:rPr lang="en-US" sz="2400" dirty="0" smtClean="0">
                <a:latin typeface="+mn-lt"/>
              </a:rPr>
              <a:t>a </a:t>
            </a:r>
            <a:r>
              <a:rPr lang="en-US" sz="2400" dirty="0" smtClean="0">
                <a:latin typeface="Consolas" panose="020B0609020204030204" pitchFamily="49" charset="0"/>
              </a:rPr>
              <a:t>DollarAmount </a:t>
            </a:r>
            <a:r>
              <a:rPr lang="en-US" sz="2400" dirty="0" smtClean="0">
                <a:latin typeface="+mn-lt"/>
              </a:rPr>
              <a:t>class, which </a:t>
            </a:r>
            <a:r>
              <a:rPr lang="en-US" sz="2400" dirty="0">
                <a:latin typeface="+mn-lt"/>
              </a:rPr>
              <a:t>uses integers </a:t>
            </a:r>
            <a:r>
              <a:rPr lang="en-US" sz="2400" dirty="0" smtClean="0">
                <a:latin typeface="+mn-lt"/>
              </a:rPr>
              <a:t>and integer </a:t>
            </a:r>
            <a:r>
              <a:rPr lang="en-US" sz="2400" dirty="0">
                <a:latin typeface="+mn-lt"/>
              </a:rPr>
              <a:t>arithmetic </a:t>
            </a:r>
            <a:r>
              <a:rPr lang="en-US" sz="2400" dirty="0" smtClean="0">
                <a:latin typeface="+mn-lt"/>
              </a:rPr>
              <a:t>to represent </a:t>
            </a:r>
            <a:r>
              <a:rPr lang="en-US" sz="2400" dirty="0">
                <a:latin typeface="+mn-lt"/>
              </a:rPr>
              <a:t>and </a:t>
            </a:r>
            <a:r>
              <a:rPr lang="en-US" sz="2400" dirty="0" smtClean="0">
                <a:latin typeface="+mn-lt"/>
              </a:rPr>
              <a:t>manipulate monetary </a:t>
            </a:r>
            <a:r>
              <a:rPr lang="en-US" sz="2400" dirty="0">
                <a:latin typeface="+mn-lt"/>
              </a:rPr>
              <a:t>amounts.</a:t>
            </a:r>
          </a:p>
        </p:txBody>
      </p:sp>
    </p:spTree>
    <p:extLst>
      <p:ext uri="{BB962C8B-B14F-4D97-AF65-F5344CB8AC3E}">
        <p14:creationId xmlns:p14="http://schemas.microsoft.com/office/powerpoint/2010/main" val="911208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5.4 U</a:t>
            </a:r>
            <a:r>
              <a:rPr lang="en-US" sz="100" dirty="0" smtClean="0"/>
              <a:t> </a:t>
            </a:r>
            <a:r>
              <a:rPr lang="en-US" dirty="0" smtClean="0"/>
              <a:t>M</a:t>
            </a:r>
            <a:r>
              <a:rPr lang="en-US" sz="100" dirty="0" smtClean="0"/>
              <a:t> </a:t>
            </a:r>
            <a:r>
              <a:rPr lang="en-US" dirty="0" smtClean="0"/>
              <a:t>L </a:t>
            </a:r>
            <a:r>
              <a:rPr lang="en-US" dirty="0"/>
              <a:t>Activity Diagram for the for Statement in </a:t>
            </a:r>
            <a:r>
              <a:rPr lang="en-US" dirty="0" smtClean="0"/>
              <a:t>Figure 5.2 See Slide 14</a:t>
            </a:r>
            <a:endParaRPr lang="en-US" dirty="0"/>
          </a:p>
        </p:txBody>
      </p:sp>
      <p:pic>
        <p:nvPicPr>
          <p:cNvPr id="4" name="Picture 3" descr="A flowchart of a, for statement. Start sequence and initialize control variable. The corresponding C plus plus statement, unsigned i n t counter left brace 1 right brace. A condition is checked to determine whether looping should continue or now. If counter is greater than 10, end sequence. If counter is less than or equal to 10, display counter value using the statement, c out left angle bracket left angle bracket counter left angle bracket left angle bracket double quote double quote semicolon. The, increment the control variable with the statement, plus plus counter, and check the condition agai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674" y="2129212"/>
            <a:ext cx="6724652" cy="3197566"/>
          </a:xfrm>
          <a:prstGeom prst="rect">
            <a:avLst/>
          </a:prstGeom>
        </p:spPr>
      </p:pic>
    </p:spTree>
    <p:extLst>
      <p:ext uri="{BB962C8B-B14F-4D97-AF65-F5344CB8AC3E}">
        <p14:creationId xmlns:p14="http://schemas.microsoft.com/office/powerpoint/2010/main" val="2109358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5.4 </a:t>
            </a:r>
            <a:r>
              <a:rPr lang="en-US" dirty="0" smtClean="0">
                <a:solidFill>
                  <a:schemeClr val="tx2"/>
                </a:solidFill>
                <a:latin typeface="Times New Roman" panose="02020603050405020304" pitchFamily="18" charset="0"/>
                <a:cs typeface="Times New Roman" panose="02020603050405020304" pitchFamily="18" charset="0"/>
              </a:rPr>
              <a:t>Examples </a:t>
            </a:r>
            <a:r>
              <a:rPr lang="en-US" dirty="0">
                <a:solidFill>
                  <a:schemeClr val="tx2"/>
                </a:solidFill>
                <a:latin typeface="Times New Roman" panose="02020603050405020304" pitchFamily="18" charset="0"/>
                <a:cs typeface="Times New Roman" panose="02020603050405020304" pitchFamily="18" charset="0"/>
              </a:rPr>
              <a:t>Using the </a:t>
            </a:r>
            <a:r>
              <a:rPr lang="en-US" dirty="0">
                <a:solidFill>
                  <a:schemeClr val="tx2"/>
                </a:solidFill>
                <a:latin typeface="Consolas" panose="020B0609020204030204" pitchFamily="49" charset="0"/>
                <a:cs typeface="Times New Roman" panose="02020603050405020304" pitchFamily="18" charset="0"/>
              </a:rPr>
              <a:t>for</a:t>
            </a:r>
            <a:r>
              <a:rPr lang="en-US" dirty="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Statement </a:t>
            </a:r>
            <a:r>
              <a:rPr lang="en-US" sz="2000" b="0" dirty="0" smtClean="0">
                <a:solidFill>
                  <a:schemeClr val="tx2"/>
                </a:solidFill>
                <a:latin typeface="Times New Roman" panose="02020603050405020304" pitchFamily="18" charset="0"/>
                <a:cs typeface="Times New Roman" panose="02020603050405020304" pitchFamily="18" charset="0"/>
              </a:rPr>
              <a:t>(1 of 2)</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type="body" idx="1"/>
          </p:nvPr>
        </p:nvSpPr>
        <p:spPr/>
        <p:txBody>
          <a:bodyPr/>
          <a:lstStyle/>
          <a:p>
            <a:pPr indent="-255600"/>
            <a:r>
              <a:rPr lang="en-US" altLang="en-US" sz="2400" dirty="0">
                <a:solidFill>
                  <a:srgbClr val="000000"/>
                </a:solidFill>
                <a:latin typeface="+mn-lt"/>
              </a:rPr>
              <a:t>Count from </a:t>
            </a:r>
            <a:r>
              <a:rPr lang="en-US" altLang="en-US" sz="2400" dirty="0">
                <a:solidFill>
                  <a:srgbClr val="000000"/>
                </a:solidFill>
                <a:latin typeface="Consolas" panose="020B0609020204030204" pitchFamily="49" charset="0"/>
              </a:rPr>
              <a:t>1</a:t>
            </a:r>
            <a:r>
              <a:rPr lang="en-US" altLang="en-US" sz="2400" dirty="0">
                <a:solidFill>
                  <a:srgbClr val="000000"/>
                </a:solidFill>
                <a:latin typeface="+mn-lt"/>
              </a:rPr>
              <a:t> to </a:t>
            </a:r>
            <a:r>
              <a:rPr lang="en-US" altLang="en-US" sz="2400" dirty="0">
                <a:solidFill>
                  <a:srgbClr val="000000"/>
                </a:solidFill>
                <a:latin typeface="Consolas" panose="020B0609020204030204" pitchFamily="49" charset="0"/>
              </a:rPr>
              <a:t>100</a:t>
            </a:r>
            <a:r>
              <a:rPr lang="en-US" altLang="en-US" sz="2400" dirty="0">
                <a:solidFill>
                  <a:srgbClr val="000000"/>
                </a:solidFill>
                <a:latin typeface="+mn-lt"/>
              </a:rPr>
              <a:t> in increments of </a:t>
            </a:r>
            <a:r>
              <a:rPr lang="en-US" altLang="en-US" sz="2400" dirty="0">
                <a:solidFill>
                  <a:srgbClr val="000000"/>
                </a:solidFill>
                <a:latin typeface="Consolas" panose="020B0609020204030204" pitchFamily="49" charset="0"/>
              </a:rPr>
              <a:t>1</a:t>
            </a:r>
            <a:r>
              <a:rPr lang="en-US" altLang="en-US" sz="2400" dirty="0" smtClean="0">
                <a:solidFill>
                  <a:srgbClr val="000000"/>
                </a:solidFill>
                <a:latin typeface="+mn-lt"/>
              </a:rPr>
              <a:t>.</a:t>
            </a:r>
            <a:endParaRPr lang="en-US" altLang="en-US" sz="2400" dirty="0">
              <a:solidFill>
                <a:srgbClr val="000000"/>
              </a:solidFill>
              <a:latin typeface="+mn-lt"/>
            </a:endParaRPr>
          </a:p>
        </p:txBody>
      </p:sp>
      <p:sp>
        <p:nvSpPr>
          <p:cNvPr id="3" name="Content Placeholder 2"/>
          <p:cNvSpPr>
            <a:spLocks noGrp="1"/>
          </p:cNvSpPr>
          <p:nvPr>
            <p:ph sz="quarter" idx="15"/>
          </p:nvPr>
        </p:nvSpPr>
        <p:spPr>
          <a:xfrm>
            <a:off x="457199" y="2270761"/>
            <a:ext cx="914401" cy="225706"/>
          </a:xfrm>
        </p:spPr>
        <p:txBody>
          <a:bodyPr anchor="ctr"/>
          <a:lstStyle/>
          <a:p>
            <a:pPr lvl="1"/>
            <a:r>
              <a:rPr lang="en-US" sz="2400" dirty="0" smtClean="0">
                <a:latin typeface="+mn-lt"/>
              </a:rPr>
              <a:t> </a:t>
            </a:r>
            <a:endParaRPr lang="en-US" sz="2400" dirty="0">
              <a:latin typeface="+mn-lt"/>
            </a:endParaRPr>
          </a:p>
        </p:txBody>
      </p:sp>
      <p:pic>
        <p:nvPicPr>
          <p:cNvPr id="10" name="Picture 9" descr="Computer code reads, for left parenthesis unsigned i n t, i left brace 1 right brace semicolon i less than sign equals 100 semicolon i plus plus right parenthesis."/>
          <p:cNvPicPr>
            <a:picLocks noChangeAspect="1"/>
          </p:cNvPicPr>
          <p:nvPr/>
        </p:nvPicPr>
        <p:blipFill rotWithShape="1">
          <a:blip r:embed="rId2"/>
          <a:srcRect l="4549" t="7825" b="26609"/>
          <a:stretch/>
        </p:blipFill>
        <p:spPr>
          <a:xfrm>
            <a:off x="1213111" y="2252381"/>
            <a:ext cx="6041349" cy="338568"/>
          </a:xfrm>
          <a:prstGeom prst="rect">
            <a:avLst/>
          </a:prstGeom>
        </p:spPr>
      </p:pic>
      <p:sp>
        <p:nvSpPr>
          <p:cNvPr id="7" name="Content Placeholder 6"/>
          <p:cNvSpPr>
            <a:spLocks noGrp="1"/>
          </p:cNvSpPr>
          <p:nvPr>
            <p:ph sz="quarter" idx="13"/>
          </p:nvPr>
        </p:nvSpPr>
        <p:spPr>
          <a:xfrm>
            <a:off x="441960" y="2948623"/>
            <a:ext cx="8229600" cy="313409"/>
          </a:xfrm>
        </p:spPr>
        <p:txBody>
          <a:bodyPr anchor="ctr"/>
          <a:lstStyle/>
          <a:p>
            <a:pPr indent="-255600"/>
            <a:r>
              <a:rPr lang="en-US" altLang="en-US" sz="2400" dirty="0">
                <a:solidFill>
                  <a:srgbClr val="000000"/>
                </a:solidFill>
                <a:latin typeface="+mn-lt"/>
              </a:rPr>
              <a:t>Count from </a:t>
            </a:r>
            <a:r>
              <a:rPr lang="en-US" altLang="en-US" sz="2400" dirty="0">
                <a:solidFill>
                  <a:srgbClr val="000000"/>
                </a:solidFill>
                <a:latin typeface="Consolas" panose="020B0609020204030204" pitchFamily="49" charset="0"/>
              </a:rPr>
              <a:t>100</a:t>
            </a:r>
            <a:r>
              <a:rPr lang="en-US" altLang="en-US" sz="2400" dirty="0">
                <a:solidFill>
                  <a:srgbClr val="000000"/>
                </a:solidFill>
                <a:latin typeface="+mn-lt"/>
              </a:rPr>
              <a:t> down to </a:t>
            </a:r>
            <a:r>
              <a:rPr lang="en-US" altLang="en-US" sz="2400" dirty="0">
                <a:solidFill>
                  <a:srgbClr val="000000"/>
                </a:solidFill>
                <a:latin typeface="Consolas" panose="020B0609020204030204" pitchFamily="49" charset="0"/>
              </a:rPr>
              <a:t>1</a:t>
            </a:r>
            <a:r>
              <a:rPr lang="en-US" altLang="en-US" sz="2400" dirty="0">
                <a:solidFill>
                  <a:srgbClr val="000000"/>
                </a:solidFill>
                <a:latin typeface="+mn-lt"/>
              </a:rPr>
              <a:t> in decrements of </a:t>
            </a:r>
            <a:r>
              <a:rPr lang="en-US" altLang="en-US" sz="2400" dirty="0">
                <a:solidFill>
                  <a:srgbClr val="000000"/>
                </a:solidFill>
                <a:latin typeface="Consolas" panose="020B0609020204030204" pitchFamily="49" charset="0"/>
              </a:rPr>
              <a:t>1</a:t>
            </a:r>
            <a:r>
              <a:rPr lang="en-US" altLang="en-US" sz="2400" dirty="0">
                <a:solidFill>
                  <a:srgbClr val="000000"/>
                </a:solidFill>
                <a:latin typeface="+mn-lt"/>
              </a:rPr>
              <a:t>.</a:t>
            </a:r>
            <a:endParaRPr lang="en-US" sz="2400" dirty="0">
              <a:latin typeface="+mn-lt"/>
            </a:endParaRPr>
          </a:p>
        </p:txBody>
      </p:sp>
      <p:sp>
        <p:nvSpPr>
          <p:cNvPr id="4" name="Content Placeholder 3"/>
          <p:cNvSpPr>
            <a:spLocks noGrp="1"/>
          </p:cNvSpPr>
          <p:nvPr>
            <p:ph sz="quarter" idx="16"/>
          </p:nvPr>
        </p:nvSpPr>
        <p:spPr>
          <a:xfrm>
            <a:off x="441960" y="3391218"/>
            <a:ext cx="914400" cy="279613"/>
          </a:xfrm>
        </p:spPr>
        <p:txBody>
          <a:bodyPr anchor="ctr"/>
          <a:lstStyle/>
          <a:p>
            <a:pPr lvl="1"/>
            <a:r>
              <a:rPr lang="en-US" sz="2400" dirty="0" smtClean="0">
                <a:latin typeface="+mn-lt"/>
              </a:rPr>
              <a:t> </a:t>
            </a:r>
            <a:endParaRPr lang="en-US" sz="2400" dirty="0">
              <a:latin typeface="+mn-lt"/>
            </a:endParaRPr>
          </a:p>
        </p:txBody>
      </p:sp>
      <p:pic>
        <p:nvPicPr>
          <p:cNvPr id="11" name="Picture 10" descr="Computer code reads, for left parenthesis unsigned i n t, i left brace 100 right brace semicolon i greater than sign equals 1 semicolon i minus minus right parenthesis."/>
          <p:cNvPicPr>
            <a:picLocks noChangeAspect="1"/>
          </p:cNvPicPr>
          <p:nvPr/>
        </p:nvPicPr>
        <p:blipFill rotWithShape="1">
          <a:blip r:embed="rId3"/>
          <a:srcRect l="5480" t="8238" b="23910"/>
          <a:stretch/>
        </p:blipFill>
        <p:spPr>
          <a:xfrm>
            <a:off x="1256743" y="3404486"/>
            <a:ext cx="5982477" cy="350368"/>
          </a:xfrm>
          <a:prstGeom prst="rect">
            <a:avLst/>
          </a:prstGeom>
        </p:spPr>
      </p:pic>
      <p:sp>
        <p:nvSpPr>
          <p:cNvPr id="8" name="Content Placeholder 7"/>
          <p:cNvSpPr>
            <a:spLocks noGrp="1"/>
          </p:cNvSpPr>
          <p:nvPr>
            <p:ph sz="quarter" idx="14"/>
          </p:nvPr>
        </p:nvSpPr>
        <p:spPr>
          <a:xfrm>
            <a:off x="457201" y="4143058"/>
            <a:ext cx="8229600" cy="367982"/>
          </a:xfrm>
        </p:spPr>
        <p:txBody>
          <a:bodyPr anchor="ctr"/>
          <a:lstStyle/>
          <a:p>
            <a:pPr indent="-255600"/>
            <a:r>
              <a:rPr lang="en-US" altLang="en-US" sz="2400" dirty="0">
                <a:solidFill>
                  <a:srgbClr val="000000"/>
                </a:solidFill>
                <a:latin typeface="+mn-lt"/>
              </a:rPr>
              <a:t>Count from </a:t>
            </a:r>
            <a:r>
              <a:rPr lang="en-US" altLang="en-US" sz="2400" dirty="0">
                <a:solidFill>
                  <a:srgbClr val="000000"/>
                </a:solidFill>
                <a:latin typeface="Consolas" panose="020B0609020204030204" pitchFamily="49" charset="0"/>
              </a:rPr>
              <a:t>7</a:t>
            </a:r>
            <a:r>
              <a:rPr lang="en-US" altLang="en-US" sz="2400" dirty="0">
                <a:solidFill>
                  <a:srgbClr val="000000"/>
                </a:solidFill>
                <a:latin typeface="+mn-lt"/>
              </a:rPr>
              <a:t> to </a:t>
            </a:r>
            <a:r>
              <a:rPr lang="en-US" altLang="en-US" sz="2400" dirty="0">
                <a:solidFill>
                  <a:srgbClr val="000000"/>
                </a:solidFill>
                <a:latin typeface="Consolas" panose="020B0609020204030204" pitchFamily="49" charset="0"/>
              </a:rPr>
              <a:t>77</a:t>
            </a:r>
            <a:r>
              <a:rPr lang="en-US" altLang="en-US" sz="2400" dirty="0">
                <a:solidFill>
                  <a:srgbClr val="000000"/>
                </a:solidFill>
                <a:latin typeface="+mn-lt"/>
              </a:rPr>
              <a:t> in steps of </a:t>
            </a:r>
            <a:r>
              <a:rPr lang="en-US" altLang="en-US" sz="2400" dirty="0" smtClean="0">
                <a:solidFill>
                  <a:srgbClr val="000000"/>
                </a:solidFill>
                <a:latin typeface="Consolas" panose="020B0609020204030204" pitchFamily="49" charset="0"/>
              </a:rPr>
              <a:t>7</a:t>
            </a:r>
            <a:r>
              <a:rPr lang="en-US" altLang="en-US" sz="2400" dirty="0">
                <a:solidFill>
                  <a:srgbClr val="000000"/>
                </a:solidFill>
                <a:latin typeface="+mn-lt"/>
              </a:rPr>
              <a:t>.</a:t>
            </a:r>
          </a:p>
        </p:txBody>
      </p:sp>
      <p:sp>
        <p:nvSpPr>
          <p:cNvPr id="9" name="Content Placeholder 8"/>
          <p:cNvSpPr>
            <a:spLocks noGrp="1"/>
          </p:cNvSpPr>
          <p:nvPr>
            <p:ph sz="quarter" idx="17"/>
          </p:nvPr>
        </p:nvSpPr>
        <p:spPr>
          <a:xfrm>
            <a:off x="457200" y="4648201"/>
            <a:ext cx="914400" cy="243839"/>
          </a:xfrm>
        </p:spPr>
        <p:txBody>
          <a:bodyPr anchor="ctr"/>
          <a:lstStyle/>
          <a:p>
            <a:pPr lvl="1"/>
            <a:r>
              <a:rPr lang="en-US" sz="2400" dirty="0" smtClean="0">
                <a:latin typeface="+mn-lt"/>
              </a:rPr>
              <a:t> </a:t>
            </a:r>
            <a:endParaRPr lang="en-US" sz="2400" dirty="0">
              <a:latin typeface="+mn-lt"/>
            </a:endParaRPr>
          </a:p>
        </p:txBody>
      </p:sp>
      <p:pic>
        <p:nvPicPr>
          <p:cNvPr id="14" name="Picture 13" descr="Computer code reads, for left parenthesis unsigned i n t. i left brace 7 right brace semicolon i less than sign equals 77 semicolon i plus minus 7 right parenthesis."/>
          <p:cNvPicPr>
            <a:picLocks noChangeAspect="1"/>
          </p:cNvPicPr>
          <p:nvPr/>
        </p:nvPicPr>
        <p:blipFill rotWithShape="1">
          <a:blip r:embed="rId4"/>
          <a:srcRect l="5461" t="8109" b="24040"/>
          <a:stretch/>
        </p:blipFill>
        <p:spPr>
          <a:xfrm>
            <a:off x="1287223" y="4623373"/>
            <a:ext cx="6262647" cy="350368"/>
          </a:xfrm>
          <a:prstGeom prst="rect">
            <a:avLst/>
          </a:prstGeom>
        </p:spPr>
      </p:pic>
    </p:spTree>
    <p:extLst>
      <p:ext uri="{BB962C8B-B14F-4D97-AF65-F5344CB8AC3E}">
        <p14:creationId xmlns:p14="http://schemas.microsoft.com/office/powerpoint/2010/main" val="3660524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5.4 </a:t>
            </a:r>
            <a:r>
              <a:rPr lang="en-US" dirty="0" smtClean="0">
                <a:solidFill>
                  <a:schemeClr val="tx2"/>
                </a:solidFill>
                <a:latin typeface="Times New Roman" panose="02020603050405020304" pitchFamily="18" charset="0"/>
                <a:cs typeface="Times New Roman" panose="02020603050405020304" pitchFamily="18" charset="0"/>
              </a:rPr>
              <a:t>Examples </a:t>
            </a:r>
            <a:r>
              <a:rPr lang="en-US" dirty="0">
                <a:solidFill>
                  <a:schemeClr val="tx2"/>
                </a:solidFill>
                <a:latin typeface="Times New Roman" panose="02020603050405020304" pitchFamily="18" charset="0"/>
                <a:cs typeface="Times New Roman" panose="02020603050405020304" pitchFamily="18" charset="0"/>
              </a:rPr>
              <a:t>Using the </a:t>
            </a:r>
            <a:r>
              <a:rPr lang="en-US" dirty="0">
                <a:solidFill>
                  <a:schemeClr val="tx2"/>
                </a:solidFill>
                <a:latin typeface="Consolas" panose="020B0609020204030204" pitchFamily="49" charset="0"/>
                <a:cs typeface="Times New Roman" panose="02020603050405020304" pitchFamily="18" charset="0"/>
              </a:rPr>
              <a:t>for</a:t>
            </a:r>
            <a:r>
              <a:rPr lang="en-US" dirty="0">
                <a:solidFill>
                  <a:schemeClr val="tx2"/>
                </a:solidFill>
                <a:latin typeface="Times New Roman" panose="02020603050405020304" pitchFamily="18" charset="0"/>
                <a:cs typeface="Times New Roman" panose="02020603050405020304" pitchFamily="18" charset="0"/>
              </a:rPr>
              <a:t> Statement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2)</a:t>
            </a:r>
            <a:endParaRPr lang="en-US" dirty="0"/>
          </a:p>
        </p:txBody>
      </p:sp>
      <p:sp>
        <p:nvSpPr>
          <p:cNvPr id="4" name="Content Placeholder 3"/>
          <p:cNvSpPr>
            <a:spLocks noGrp="1"/>
          </p:cNvSpPr>
          <p:nvPr>
            <p:ph type="body" idx="1"/>
          </p:nvPr>
        </p:nvSpPr>
        <p:spPr/>
        <p:txBody>
          <a:bodyPr anchor="ctr"/>
          <a:lstStyle/>
          <a:p>
            <a:pPr indent="-255600"/>
            <a:r>
              <a:rPr lang="en-US" altLang="en-US" sz="2400" dirty="0">
                <a:solidFill>
                  <a:srgbClr val="000000"/>
                </a:solidFill>
                <a:latin typeface="+mn-lt"/>
              </a:rPr>
              <a:t>Count from </a:t>
            </a:r>
            <a:r>
              <a:rPr lang="en-US" altLang="en-US" sz="2400" dirty="0">
                <a:solidFill>
                  <a:srgbClr val="000000"/>
                </a:solidFill>
                <a:latin typeface="Consolas" panose="020B0609020204030204" pitchFamily="49" charset="0"/>
              </a:rPr>
              <a:t>20</a:t>
            </a:r>
            <a:r>
              <a:rPr lang="en-US" altLang="en-US" sz="2400" dirty="0">
                <a:solidFill>
                  <a:srgbClr val="000000"/>
                </a:solidFill>
                <a:latin typeface="+mn-lt"/>
              </a:rPr>
              <a:t> down to </a:t>
            </a:r>
            <a:r>
              <a:rPr lang="en-US" altLang="en-US" sz="2400" dirty="0">
                <a:solidFill>
                  <a:srgbClr val="000000"/>
                </a:solidFill>
                <a:latin typeface="Consolas" panose="020B0609020204030204" pitchFamily="49" charset="0"/>
              </a:rPr>
              <a:t>2</a:t>
            </a:r>
            <a:r>
              <a:rPr lang="en-US" altLang="en-US" sz="2400" dirty="0">
                <a:solidFill>
                  <a:srgbClr val="000000"/>
                </a:solidFill>
                <a:latin typeface="+mn-lt"/>
              </a:rPr>
              <a:t> in steps of </a:t>
            </a:r>
            <a:r>
              <a:rPr lang="en-US" altLang="en-US" sz="2400" dirty="0">
                <a:solidFill>
                  <a:srgbClr val="000000"/>
                </a:solidFill>
                <a:latin typeface="Consolas" panose="020B0609020204030204" pitchFamily="49" charset="0"/>
              </a:rPr>
              <a:t>-2</a:t>
            </a:r>
            <a:r>
              <a:rPr lang="en-US" altLang="en-US" sz="2400" dirty="0">
                <a:solidFill>
                  <a:srgbClr val="000000"/>
                </a:solidFill>
                <a:latin typeface="+mn-lt"/>
              </a:rPr>
              <a:t>.</a:t>
            </a:r>
          </a:p>
        </p:txBody>
      </p:sp>
      <p:sp>
        <p:nvSpPr>
          <p:cNvPr id="3" name="Content Placeholder 2"/>
          <p:cNvSpPr>
            <a:spLocks noGrp="1"/>
          </p:cNvSpPr>
          <p:nvPr>
            <p:ph sz="quarter" idx="15"/>
          </p:nvPr>
        </p:nvSpPr>
        <p:spPr>
          <a:xfrm>
            <a:off x="457200" y="2225041"/>
            <a:ext cx="853440" cy="228600"/>
          </a:xfrm>
        </p:spPr>
        <p:txBody>
          <a:bodyPr anchor="ctr"/>
          <a:lstStyle/>
          <a:p>
            <a:pPr lvl="1"/>
            <a:r>
              <a:rPr lang="en-US" sz="2400" dirty="0" smtClean="0">
                <a:latin typeface="+mn-lt"/>
              </a:rPr>
              <a:t> </a:t>
            </a:r>
            <a:endParaRPr lang="en-US" sz="2400" dirty="0">
              <a:latin typeface="+mn-lt"/>
            </a:endParaRPr>
          </a:p>
        </p:txBody>
      </p:sp>
      <p:pic>
        <p:nvPicPr>
          <p:cNvPr id="9" name="Picture 8" descr="Computer code reads, for left parenthesis unsigned i n t. i left brace 20 right brace semicolon i greater than sign equals 2 semicolon i minus equals 2 right parenthesis."/>
          <p:cNvPicPr>
            <a:picLocks noChangeAspect="1"/>
          </p:cNvPicPr>
          <p:nvPr/>
        </p:nvPicPr>
        <p:blipFill rotWithShape="1">
          <a:blip r:embed="rId2"/>
          <a:srcRect l="6017" t="13438" b="18711"/>
          <a:stretch/>
        </p:blipFill>
        <p:spPr>
          <a:xfrm>
            <a:off x="1310640" y="2217255"/>
            <a:ext cx="6225766" cy="350368"/>
          </a:xfrm>
          <a:prstGeom prst="rect">
            <a:avLst/>
          </a:prstGeom>
        </p:spPr>
      </p:pic>
      <p:sp>
        <p:nvSpPr>
          <p:cNvPr id="5" name="Content Placeholder 4"/>
          <p:cNvSpPr>
            <a:spLocks noGrp="1"/>
          </p:cNvSpPr>
          <p:nvPr>
            <p:ph sz="quarter" idx="13"/>
          </p:nvPr>
        </p:nvSpPr>
        <p:spPr>
          <a:xfrm>
            <a:off x="457199" y="2887663"/>
            <a:ext cx="8232775" cy="327978"/>
          </a:xfrm>
        </p:spPr>
        <p:txBody>
          <a:bodyPr anchor="ctr"/>
          <a:lstStyle/>
          <a:p>
            <a:pPr marL="255600" indent="-255600"/>
            <a:r>
              <a:rPr lang="en-US" altLang="en-US" sz="2400" dirty="0">
                <a:solidFill>
                  <a:srgbClr val="000000"/>
                </a:solidFill>
                <a:latin typeface="+mn-lt"/>
              </a:rPr>
              <a:t>Iterate over the sequence </a:t>
            </a:r>
            <a:r>
              <a:rPr lang="en-US" altLang="en-US" sz="2400" dirty="0">
                <a:solidFill>
                  <a:srgbClr val="000000"/>
                </a:solidFill>
                <a:latin typeface="Consolas" panose="020B0609020204030204" pitchFamily="49" charset="0"/>
              </a:rPr>
              <a:t>2</a:t>
            </a:r>
            <a:r>
              <a:rPr lang="en-US" altLang="en-US" sz="2400" dirty="0">
                <a:solidFill>
                  <a:srgbClr val="000000"/>
                </a:solidFill>
                <a:latin typeface="+mn-lt"/>
              </a:rPr>
              <a:t>, </a:t>
            </a:r>
            <a:r>
              <a:rPr lang="en-US" altLang="en-US" sz="2400" dirty="0">
                <a:solidFill>
                  <a:srgbClr val="000000"/>
                </a:solidFill>
                <a:latin typeface="Consolas" panose="020B0609020204030204" pitchFamily="49" charset="0"/>
              </a:rPr>
              <a:t>5</a:t>
            </a:r>
            <a:r>
              <a:rPr lang="en-US" altLang="en-US" sz="2400" dirty="0">
                <a:solidFill>
                  <a:srgbClr val="000000"/>
                </a:solidFill>
                <a:latin typeface="+mn-lt"/>
              </a:rPr>
              <a:t>, </a:t>
            </a:r>
            <a:r>
              <a:rPr lang="en-US" altLang="en-US" sz="2400" dirty="0">
                <a:solidFill>
                  <a:srgbClr val="000000"/>
                </a:solidFill>
                <a:latin typeface="Consolas" panose="020B0609020204030204" pitchFamily="49" charset="0"/>
              </a:rPr>
              <a:t>8</a:t>
            </a:r>
            <a:r>
              <a:rPr lang="en-US" altLang="en-US" sz="2400" dirty="0">
                <a:solidFill>
                  <a:srgbClr val="000000"/>
                </a:solidFill>
                <a:latin typeface="+mn-lt"/>
              </a:rPr>
              <a:t>, </a:t>
            </a:r>
            <a:r>
              <a:rPr lang="en-US" altLang="en-US" sz="2400" dirty="0">
                <a:solidFill>
                  <a:srgbClr val="000000"/>
                </a:solidFill>
                <a:latin typeface="Consolas" panose="020B0609020204030204" pitchFamily="49" charset="0"/>
              </a:rPr>
              <a:t>11</a:t>
            </a:r>
            <a:r>
              <a:rPr lang="en-US" altLang="en-US" sz="2400" dirty="0">
                <a:solidFill>
                  <a:srgbClr val="000000"/>
                </a:solidFill>
                <a:latin typeface="+mn-lt"/>
              </a:rPr>
              <a:t>, </a:t>
            </a:r>
            <a:r>
              <a:rPr lang="en-US" altLang="en-US" sz="2400" dirty="0" smtClean="0">
                <a:solidFill>
                  <a:srgbClr val="000000"/>
                </a:solidFill>
                <a:latin typeface="Consolas" panose="020B0609020204030204" pitchFamily="49" charset="0"/>
              </a:rPr>
              <a:t>14</a:t>
            </a:r>
            <a:r>
              <a:rPr lang="en-US" altLang="en-US" sz="2400" dirty="0" smtClean="0">
                <a:solidFill>
                  <a:srgbClr val="000000"/>
                </a:solidFill>
                <a:latin typeface="+mn-lt"/>
              </a:rPr>
              <a:t>, </a:t>
            </a:r>
            <a:r>
              <a:rPr lang="en-US" altLang="en-US" sz="2400" dirty="0" smtClean="0">
                <a:solidFill>
                  <a:srgbClr val="000000"/>
                </a:solidFill>
                <a:latin typeface="Consolas" panose="020B0609020204030204" pitchFamily="49" charset="0"/>
              </a:rPr>
              <a:t>17</a:t>
            </a:r>
            <a:r>
              <a:rPr lang="en-US" altLang="en-US" sz="2400" dirty="0" smtClean="0">
                <a:solidFill>
                  <a:srgbClr val="000000"/>
                </a:solidFill>
                <a:latin typeface="+mn-lt"/>
              </a:rPr>
              <a:t>, </a:t>
            </a:r>
            <a:r>
              <a:rPr lang="en-US" altLang="en-US" sz="2400" dirty="0">
                <a:solidFill>
                  <a:srgbClr val="000000"/>
                </a:solidFill>
                <a:latin typeface="Consolas" panose="020B0609020204030204" pitchFamily="49" charset="0"/>
              </a:rPr>
              <a:t>20</a:t>
            </a:r>
            <a:r>
              <a:rPr lang="en-US" altLang="en-US" sz="2400" dirty="0" smtClean="0">
                <a:solidFill>
                  <a:srgbClr val="000000"/>
                </a:solidFill>
                <a:latin typeface="+mn-lt"/>
              </a:rPr>
              <a:t>.</a:t>
            </a:r>
            <a:endParaRPr lang="en-US" altLang="en-US" sz="2400" dirty="0">
              <a:solidFill>
                <a:srgbClr val="000000"/>
              </a:solidFill>
              <a:latin typeface="+mn-lt"/>
            </a:endParaRPr>
          </a:p>
        </p:txBody>
      </p:sp>
      <p:sp>
        <p:nvSpPr>
          <p:cNvPr id="7" name="Content Placeholder 6"/>
          <p:cNvSpPr>
            <a:spLocks noGrp="1"/>
          </p:cNvSpPr>
          <p:nvPr>
            <p:ph sz="quarter" idx="16"/>
          </p:nvPr>
        </p:nvSpPr>
        <p:spPr>
          <a:xfrm>
            <a:off x="457200" y="3284538"/>
            <a:ext cx="853440" cy="266382"/>
          </a:xfrm>
        </p:spPr>
        <p:txBody>
          <a:bodyPr anchor="ctr"/>
          <a:lstStyle/>
          <a:p>
            <a:pPr lvl="1"/>
            <a:r>
              <a:rPr lang="en-US" sz="2400" dirty="0" smtClean="0">
                <a:latin typeface="+mn-lt"/>
              </a:rPr>
              <a:t> </a:t>
            </a:r>
            <a:endParaRPr lang="en-US" sz="2400" dirty="0">
              <a:latin typeface="+mn-lt"/>
            </a:endParaRPr>
          </a:p>
        </p:txBody>
      </p:sp>
      <p:pic>
        <p:nvPicPr>
          <p:cNvPr id="13" name="Picture 12" descr="Computer code reads, for left parenthesis unsigned i n t. i left brace 2 right brace semicolon i less than sign equals 20 semicolon i plus equals 3 right parenthesis."/>
          <p:cNvPicPr>
            <a:picLocks noChangeAspect="1"/>
          </p:cNvPicPr>
          <p:nvPr/>
        </p:nvPicPr>
        <p:blipFill rotWithShape="1">
          <a:blip r:embed="rId3"/>
          <a:srcRect l="4904" t="14553" b="21165"/>
          <a:stretch/>
        </p:blipFill>
        <p:spPr>
          <a:xfrm>
            <a:off x="1236879" y="3291628"/>
            <a:ext cx="6299527" cy="331927"/>
          </a:xfrm>
          <a:prstGeom prst="rect">
            <a:avLst/>
          </a:prstGeom>
        </p:spPr>
      </p:pic>
      <p:sp>
        <p:nvSpPr>
          <p:cNvPr id="6" name="Content Placeholder 5"/>
          <p:cNvSpPr>
            <a:spLocks noGrp="1"/>
          </p:cNvSpPr>
          <p:nvPr>
            <p:ph sz="quarter" idx="14"/>
          </p:nvPr>
        </p:nvSpPr>
        <p:spPr>
          <a:xfrm>
            <a:off x="457200" y="3868738"/>
            <a:ext cx="8232775" cy="1724342"/>
          </a:xfrm>
        </p:spPr>
        <p:txBody>
          <a:bodyPr anchor="ctr"/>
          <a:lstStyle/>
          <a:p>
            <a:pPr marL="255600" indent="-255600"/>
            <a:r>
              <a:rPr lang="en-US" altLang="en-US" sz="2400" dirty="0">
                <a:solidFill>
                  <a:srgbClr val="000000"/>
                </a:solidFill>
                <a:latin typeface="+mn-lt"/>
              </a:rPr>
              <a:t>Iterate over the sequence </a:t>
            </a:r>
            <a:r>
              <a:rPr lang="en-US" altLang="en-US" sz="2400" dirty="0">
                <a:solidFill>
                  <a:srgbClr val="000000"/>
                </a:solidFill>
                <a:latin typeface="Consolas" panose="020B0609020204030204" pitchFamily="49" charset="0"/>
              </a:rPr>
              <a:t>99</a:t>
            </a:r>
            <a:r>
              <a:rPr lang="en-US" altLang="en-US" sz="2400" dirty="0">
                <a:solidFill>
                  <a:srgbClr val="000000"/>
                </a:solidFill>
                <a:latin typeface="+mn-lt"/>
              </a:rPr>
              <a:t>, </a:t>
            </a:r>
            <a:r>
              <a:rPr lang="en-US" altLang="en-US" sz="2400" dirty="0">
                <a:solidFill>
                  <a:srgbClr val="000000"/>
                </a:solidFill>
                <a:latin typeface="Consolas" panose="020B0609020204030204" pitchFamily="49" charset="0"/>
              </a:rPr>
              <a:t>88</a:t>
            </a:r>
            <a:r>
              <a:rPr lang="en-US" altLang="en-US" sz="2400" dirty="0">
                <a:solidFill>
                  <a:srgbClr val="000000"/>
                </a:solidFill>
                <a:latin typeface="+mn-lt"/>
              </a:rPr>
              <a:t>, </a:t>
            </a:r>
            <a:r>
              <a:rPr lang="en-US" altLang="en-US" sz="2400" dirty="0">
                <a:solidFill>
                  <a:srgbClr val="000000"/>
                </a:solidFill>
                <a:latin typeface="Consolas" panose="020B0609020204030204" pitchFamily="49" charset="0"/>
              </a:rPr>
              <a:t>77</a:t>
            </a:r>
            <a:r>
              <a:rPr lang="en-US" altLang="en-US" sz="2400" dirty="0">
                <a:solidFill>
                  <a:srgbClr val="000000"/>
                </a:solidFill>
                <a:latin typeface="+mn-lt"/>
              </a:rPr>
              <a:t>, </a:t>
            </a:r>
            <a:r>
              <a:rPr lang="en-US" altLang="en-US" sz="2400" dirty="0" smtClean="0">
                <a:solidFill>
                  <a:srgbClr val="000000"/>
                </a:solidFill>
                <a:latin typeface="Consolas" panose="020B0609020204030204" pitchFamily="49" charset="0"/>
              </a:rPr>
              <a:t>66</a:t>
            </a:r>
            <a:r>
              <a:rPr lang="en-US" altLang="en-US" sz="2400" dirty="0" smtClean="0">
                <a:solidFill>
                  <a:srgbClr val="000000"/>
                </a:solidFill>
                <a:latin typeface="+mn-lt"/>
              </a:rPr>
              <a:t>, </a:t>
            </a:r>
            <a:r>
              <a:rPr lang="en-US" altLang="en-US" sz="2400" dirty="0" smtClean="0">
                <a:solidFill>
                  <a:srgbClr val="000000"/>
                </a:solidFill>
                <a:latin typeface="Consolas" panose="020B0609020204030204" pitchFamily="49" charset="0"/>
              </a:rPr>
              <a:t>55</a:t>
            </a:r>
            <a:r>
              <a:rPr lang="en-US" altLang="en-US" sz="2400" dirty="0" smtClean="0">
                <a:solidFill>
                  <a:srgbClr val="000000"/>
                </a:solidFill>
                <a:latin typeface="+mn-lt"/>
              </a:rPr>
              <a:t>, </a:t>
            </a:r>
            <a:r>
              <a:rPr lang="en-US" altLang="en-US" sz="2400" dirty="0" smtClean="0">
                <a:solidFill>
                  <a:srgbClr val="000000"/>
                </a:solidFill>
                <a:latin typeface="Consolas" panose="020B0609020204030204" pitchFamily="49" charset="0"/>
              </a:rPr>
              <a:t>44</a:t>
            </a:r>
            <a:r>
              <a:rPr lang="en-US" altLang="en-US" sz="2400" dirty="0" smtClean="0">
                <a:solidFill>
                  <a:srgbClr val="000000"/>
                </a:solidFill>
                <a:latin typeface="+mn-lt"/>
              </a:rPr>
              <a:t>, </a:t>
            </a:r>
            <a:r>
              <a:rPr lang="en-US" altLang="en-US" sz="2400" dirty="0" smtClean="0">
                <a:solidFill>
                  <a:srgbClr val="000000"/>
                </a:solidFill>
                <a:latin typeface="Consolas" panose="020B0609020204030204" pitchFamily="49" charset="0"/>
              </a:rPr>
              <a:t>33</a:t>
            </a:r>
            <a:r>
              <a:rPr lang="en-US" altLang="en-US" sz="2400" dirty="0" smtClean="0">
                <a:solidFill>
                  <a:srgbClr val="000000"/>
                </a:solidFill>
                <a:latin typeface="+mn-lt"/>
              </a:rPr>
              <a:t>, </a:t>
            </a:r>
            <a:r>
              <a:rPr lang="en-US" altLang="en-US" sz="2400" dirty="0" smtClean="0">
                <a:solidFill>
                  <a:srgbClr val="000000"/>
                </a:solidFill>
                <a:latin typeface="Consolas" panose="020B0609020204030204" pitchFamily="49" charset="0"/>
              </a:rPr>
              <a:t>22</a:t>
            </a:r>
            <a:r>
              <a:rPr lang="en-US" altLang="en-US" sz="2400" dirty="0" smtClean="0">
                <a:solidFill>
                  <a:srgbClr val="000000"/>
                </a:solidFill>
                <a:latin typeface="+mn-lt"/>
              </a:rPr>
              <a:t>, </a:t>
            </a:r>
            <a:r>
              <a:rPr lang="en-US" altLang="en-US" sz="2400" dirty="0">
                <a:solidFill>
                  <a:srgbClr val="000000"/>
                </a:solidFill>
                <a:latin typeface="Consolas" panose="020B0609020204030204" pitchFamily="49" charset="0"/>
              </a:rPr>
              <a:t>11</a:t>
            </a:r>
            <a:r>
              <a:rPr lang="en-US" altLang="en-US" sz="2400" dirty="0">
                <a:solidFill>
                  <a:srgbClr val="000000"/>
                </a:solidFill>
                <a:latin typeface="+mn-lt"/>
              </a:rPr>
              <a:t>, </a:t>
            </a:r>
            <a:r>
              <a:rPr lang="en-US" altLang="en-US" sz="2400" dirty="0">
                <a:solidFill>
                  <a:srgbClr val="000000"/>
                </a:solidFill>
                <a:latin typeface="Consolas" panose="020B0609020204030204" pitchFamily="49" charset="0"/>
              </a:rPr>
              <a:t>0</a:t>
            </a:r>
            <a:r>
              <a:rPr lang="en-US" altLang="en-US" sz="2400" dirty="0">
                <a:solidFill>
                  <a:srgbClr val="000000"/>
                </a:solidFill>
                <a:latin typeface="+mn-lt"/>
              </a:rPr>
              <a:t>. We use </a:t>
            </a:r>
            <a:r>
              <a:rPr lang="en-US" altLang="en-US" sz="2400" dirty="0">
                <a:solidFill>
                  <a:srgbClr val="000000"/>
                </a:solidFill>
                <a:latin typeface="Consolas" panose="020B0609020204030204" pitchFamily="49" charset="0"/>
              </a:rPr>
              <a:t>int</a:t>
            </a:r>
            <a:r>
              <a:rPr lang="en-US" altLang="en-US" sz="2400" dirty="0">
                <a:solidFill>
                  <a:srgbClr val="000000"/>
                </a:solidFill>
                <a:latin typeface="+mn-lt"/>
              </a:rPr>
              <a:t> rather than </a:t>
            </a:r>
            <a:r>
              <a:rPr lang="en-US" altLang="en-US" sz="2400" dirty="0">
                <a:solidFill>
                  <a:srgbClr val="000000"/>
                </a:solidFill>
                <a:latin typeface="Consolas" panose="020B0609020204030204" pitchFamily="49" charset="0"/>
              </a:rPr>
              <a:t>unsigned int </a:t>
            </a:r>
            <a:r>
              <a:rPr lang="en-US" altLang="en-US" sz="2400" dirty="0">
                <a:solidFill>
                  <a:srgbClr val="000000"/>
                </a:solidFill>
                <a:latin typeface="+mn-lt"/>
              </a:rPr>
              <a:t>here because the condition does not become false until </a:t>
            </a:r>
            <a:r>
              <a:rPr lang="en-US" altLang="en-US" sz="2400" dirty="0">
                <a:solidFill>
                  <a:srgbClr val="000000"/>
                </a:solidFill>
                <a:latin typeface="Consolas" panose="020B0609020204030204" pitchFamily="49" charset="0"/>
              </a:rPr>
              <a:t>i</a:t>
            </a:r>
            <a:r>
              <a:rPr lang="en-US" altLang="en-US" sz="2400" dirty="0">
                <a:solidFill>
                  <a:srgbClr val="000000"/>
                </a:solidFill>
                <a:latin typeface="+mn-lt"/>
              </a:rPr>
              <a:t>’s value is </a:t>
            </a:r>
            <a:r>
              <a:rPr lang="en-US" altLang="en-US" sz="2400" dirty="0" smtClean="0">
                <a:solidFill>
                  <a:srgbClr val="000000"/>
                </a:solidFill>
                <a:latin typeface="Consolas" panose="020B0609020204030204" pitchFamily="49" charset="0"/>
              </a:rPr>
              <a:t>−11</a:t>
            </a:r>
            <a:r>
              <a:rPr lang="en-US" altLang="en-US" sz="2400" dirty="0" smtClean="0">
                <a:solidFill>
                  <a:srgbClr val="000000"/>
                </a:solidFill>
                <a:latin typeface="+mn-lt"/>
              </a:rPr>
              <a:t>, </a:t>
            </a:r>
            <a:r>
              <a:rPr lang="en-US" altLang="en-US" sz="2400" dirty="0">
                <a:solidFill>
                  <a:srgbClr val="000000"/>
                </a:solidFill>
                <a:latin typeface="+mn-lt"/>
              </a:rPr>
              <a:t>so the control variable must be able to represent both positive and negative values.</a:t>
            </a:r>
            <a:endParaRPr lang="en-US" sz="2200" dirty="0">
              <a:latin typeface="+mn-lt"/>
            </a:endParaRPr>
          </a:p>
        </p:txBody>
      </p:sp>
      <p:sp>
        <p:nvSpPr>
          <p:cNvPr id="8" name="Content Placeholder 7"/>
          <p:cNvSpPr>
            <a:spLocks noGrp="1"/>
          </p:cNvSpPr>
          <p:nvPr>
            <p:ph sz="quarter" idx="17"/>
          </p:nvPr>
        </p:nvSpPr>
        <p:spPr>
          <a:xfrm>
            <a:off x="457200" y="5745481"/>
            <a:ext cx="853440" cy="228600"/>
          </a:xfrm>
        </p:spPr>
        <p:txBody>
          <a:bodyPr anchor="ctr"/>
          <a:lstStyle/>
          <a:p>
            <a:pPr lvl="1"/>
            <a:r>
              <a:rPr lang="en-US" sz="2400" dirty="0" smtClean="0">
                <a:latin typeface="+mn-lt"/>
              </a:rPr>
              <a:t> </a:t>
            </a:r>
            <a:endParaRPr lang="en-US" sz="2400" dirty="0">
              <a:latin typeface="+mn-lt"/>
            </a:endParaRPr>
          </a:p>
        </p:txBody>
      </p:sp>
      <p:pic>
        <p:nvPicPr>
          <p:cNvPr id="14" name="Picture 13" descr="Computer code reads, for left parenthesis i n t, i left brace 99 right brace semicolon i greater than sign equals 0 semicolon u minus equals 11 right parenthesis."/>
          <p:cNvPicPr>
            <a:picLocks noChangeAspect="1"/>
          </p:cNvPicPr>
          <p:nvPr/>
        </p:nvPicPr>
        <p:blipFill rotWithShape="1">
          <a:blip r:embed="rId4"/>
          <a:srcRect l="6304" t="10713" b="25008"/>
          <a:stretch/>
        </p:blipFill>
        <p:spPr>
          <a:xfrm>
            <a:off x="1236879" y="5725797"/>
            <a:ext cx="5100851" cy="331927"/>
          </a:xfrm>
          <a:prstGeom prst="rect">
            <a:avLst/>
          </a:prstGeom>
        </p:spPr>
      </p:pic>
    </p:spTree>
    <p:extLst>
      <p:ext uri="{BB962C8B-B14F-4D97-AF65-F5344CB8AC3E}">
        <p14:creationId xmlns:p14="http://schemas.microsoft.com/office/powerpoint/2010/main" val="2324734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5.4</a:t>
            </a:r>
          </a:p>
        </p:txBody>
      </p:sp>
      <p:sp>
        <p:nvSpPr>
          <p:cNvPr id="3" name="Content Placeholder 2"/>
          <p:cNvSpPr>
            <a:spLocks noGrp="1"/>
          </p:cNvSpPr>
          <p:nvPr>
            <p:ph idx="1"/>
          </p:nvPr>
        </p:nvSpPr>
        <p:spPr>
          <a:xfrm>
            <a:off x="457200" y="1600200"/>
            <a:ext cx="8229600" cy="1220040"/>
          </a:xfrm>
        </p:spPr>
        <p:txBody>
          <a:bodyPr/>
          <a:lstStyle/>
          <a:p>
            <a:pPr marL="0" indent="0">
              <a:buNone/>
            </a:pPr>
            <a:r>
              <a:rPr lang="en-US" sz="2400" dirty="0">
                <a:latin typeface="+mn-lt"/>
              </a:rPr>
              <a:t>Using an incorrect relational operator in the loop-continuation condition of a loop that counts downward (e.g., using</a:t>
            </a:r>
          </a:p>
        </p:txBody>
      </p:sp>
      <p:graphicFrame>
        <p:nvGraphicFramePr>
          <p:cNvPr id="6" name="Object 5" descr="i greater than sign equals 1 instead of i lesser than sign equals 1"/>
          <p:cNvGraphicFramePr>
            <a:graphicFrameLocks noChangeAspect="1"/>
          </p:cNvGraphicFramePr>
          <p:nvPr>
            <p:extLst>
              <p:ext uri="{D42A27DB-BD31-4B8C-83A1-F6EECF244321}">
                <p14:modId xmlns:p14="http://schemas.microsoft.com/office/powerpoint/2010/main" val="2814528750"/>
              </p:ext>
            </p:extLst>
          </p:nvPr>
        </p:nvGraphicFramePr>
        <p:xfrm>
          <a:off x="1383063" y="2473758"/>
          <a:ext cx="2994594" cy="346482"/>
        </p:xfrm>
        <a:graphic>
          <a:graphicData uri="http://schemas.openxmlformats.org/presentationml/2006/ole">
            <mc:AlternateContent xmlns:mc="http://schemas.openxmlformats.org/markup-compatibility/2006">
              <mc:Choice xmlns:v="urn:schemas-microsoft-com:vml" Requires="v">
                <p:oleObj spid="_x0000_s5256" name="Equation" r:id="rId3" imgW="1536480" imgH="177480" progId="Equation.DSMT4">
                  <p:embed/>
                </p:oleObj>
              </mc:Choice>
              <mc:Fallback>
                <p:oleObj name="Equation" r:id="rId3" imgW="1536480" imgH="177480" progId="Equation.DSMT4">
                  <p:embed/>
                  <p:pic>
                    <p:nvPicPr>
                      <p:cNvPr id="0" name=""/>
                      <p:cNvPicPr/>
                      <p:nvPr/>
                    </p:nvPicPr>
                    <p:blipFill>
                      <a:blip r:embed="rId4"/>
                      <a:stretch>
                        <a:fillRect/>
                      </a:stretch>
                    </p:blipFill>
                    <p:spPr>
                      <a:xfrm>
                        <a:off x="1383063" y="2473758"/>
                        <a:ext cx="2994594" cy="346482"/>
                      </a:xfrm>
                      <a:prstGeom prst="rect">
                        <a:avLst/>
                      </a:prstGeom>
                    </p:spPr>
                  </p:pic>
                </p:oleObj>
              </mc:Fallback>
            </mc:AlternateContent>
          </a:graphicData>
        </a:graphic>
      </p:graphicFrame>
      <p:sp>
        <p:nvSpPr>
          <p:cNvPr id="4" name="Content Placeholder 3"/>
          <p:cNvSpPr>
            <a:spLocks noGrp="1"/>
          </p:cNvSpPr>
          <p:nvPr>
            <p:ph idx="13"/>
          </p:nvPr>
        </p:nvSpPr>
        <p:spPr>
          <a:xfrm>
            <a:off x="473720" y="2349884"/>
            <a:ext cx="8229600" cy="919336"/>
          </a:xfrm>
        </p:spPr>
        <p:txBody>
          <a:bodyPr/>
          <a:lstStyle/>
          <a:p>
            <a:pPr marL="0" indent="3886200">
              <a:buNone/>
            </a:pPr>
            <a:r>
              <a:rPr lang="en-US" sz="2400" dirty="0">
                <a:latin typeface="+mn-lt"/>
              </a:rPr>
              <a:t>in a loop counting down to 1) is usually a logic error</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16137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5.5</a:t>
            </a:r>
          </a:p>
        </p:txBody>
      </p:sp>
      <p:sp>
        <p:nvSpPr>
          <p:cNvPr id="3" name="Text Placeholder 2"/>
          <p:cNvSpPr>
            <a:spLocks noGrp="1"/>
          </p:cNvSpPr>
          <p:nvPr>
            <p:ph type="body" idx="1"/>
          </p:nvPr>
        </p:nvSpPr>
        <p:spPr/>
        <p:txBody>
          <a:bodyPr/>
          <a:lstStyle/>
          <a:p>
            <a:pPr marL="0" indent="0">
              <a:buNone/>
            </a:pPr>
            <a:r>
              <a:rPr lang="en-US" sz="2400" dirty="0">
                <a:latin typeface="+mn-lt"/>
              </a:rPr>
              <a:t>Do not use equality operators</a:t>
            </a:r>
          </a:p>
        </p:txBody>
      </p:sp>
      <p:graphicFrame>
        <p:nvGraphicFramePr>
          <p:cNvPr id="9" name="Object 8" descr="left parenthesis exclamation point equals or equals equals right parenthesis"/>
          <p:cNvGraphicFramePr>
            <a:graphicFrameLocks noChangeAspect="1"/>
          </p:cNvGraphicFramePr>
          <p:nvPr>
            <p:extLst>
              <p:ext uri="{D42A27DB-BD31-4B8C-83A1-F6EECF244321}">
                <p14:modId xmlns:p14="http://schemas.microsoft.com/office/powerpoint/2010/main" val="3436028218"/>
              </p:ext>
            </p:extLst>
          </p:nvPr>
        </p:nvGraphicFramePr>
        <p:xfrm>
          <a:off x="4600721" y="1662797"/>
          <a:ext cx="1484922" cy="494974"/>
        </p:xfrm>
        <a:graphic>
          <a:graphicData uri="http://schemas.openxmlformats.org/presentationml/2006/ole">
            <mc:AlternateContent xmlns:mc="http://schemas.openxmlformats.org/markup-compatibility/2006">
              <mc:Choice xmlns:v="urn:schemas-microsoft-com:vml" Requires="v">
                <p:oleObj spid="_x0000_s6406" name="Equation" r:id="rId3" imgW="761760" imgH="253800" progId="Equation.DSMT4">
                  <p:embed/>
                </p:oleObj>
              </mc:Choice>
              <mc:Fallback>
                <p:oleObj name="Equation" r:id="rId3" imgW="761760" imgH="253800" progId="Equation.DSMT4">
                  <p:embed/>
                  <p:pic>
                    <p:nvPicPr>
                      <p:cNvPr id="0" name=""/>
                      <p:cNvPicPr/>
                      <p:nvPr/>
                    </p:nvPicPr>
                    <p:blipFill>
                      <a:blip r:embed="rId4"/>
                      <a:stretch>
                        <a:fillRect/>
                      </a:stretch>
                    </p:blipFill>
                    <p:spPr>
                      <a:xfrm>
                        <a:off x="4600721" y="1662797"/>
                        <a:ext cx="1484922" cy="494974"/>
                      </a:xfrm>
                      <a:prstGeom prst="rect">
                        <a:avLst/>
                      </a:prstGeom>
                    </p:spPr>
                  </p:pic>
                </p:oleObj>
              </mc:Fallback>
            </mc:AlternateContent>
          </a:graphicData>
        </a:graphic>
      </p:graphicFrame>
      <p:sp>
        <p:nvSpPr>
          <p:cNvPr id="4" name="Content Placeholder 3"/>
          <p:cNvSpPr>
            <a:spLocks noGrp="1"/>
          </p:cNvSpPr>
          <p:nvPr>
            <p:ph sz="quarter" idx="13"/>
          </p:nvPr>
        </p:nvSpPr>
        <p:spPr>
          <a:xfrm>
            <a:off x="457200" y="1729422"/>
            <a:ext cx="8229600" cy="1379537"/>
          </a:xfrm>
        </p:spPr>
        <p:txBody>
          <a:bodyPr anchor="ctr"/>
          <a:lstStyle/>
          <a:p>
            <a:pPr marL="0" indent="5654675">
              <a:buNone/>
            </a:pPr>
            <a:r>
              <a:rPr lang="en-US" sz="2400" dirty="0">
                <a:latin typeface="+mn-lt"/>
              </a:rPr>
              <a:t>in a loop-continuation condition if the loop’s control variable increments or decrements by more than 1. For example, consider the </a:t>
            </a:r>
            <a:r>
              <a:rPr lang="en-US" sz="2400" dirty="0">
                <a:latin typeface="Consolas" panose="020B0609020204030204" pitchFamily="49" charset="0"/>
              </a:rPr>
              <a:t>for</a:t>
            </a:r>
            <a:r>
              <a:rPr lang="en-US" sz="2400" dirty="0">
                <a:latin typeface="+mn-lt"/>
              </a:rPr>
              <a:t> statement header</a:t>
            </a:r>
          </a:p>
        </p:txBody>
      </p:sp>
      <p:pic>
        <p:nvPicPr>
          <p:cNvPr id="12" name="Picture 11" descr="Computer code reads, for left parenthesis unsigned i n t counter left brace 1 right brace semicolon counter exclamation point equals 10 semicolon counter plus equals 2 right parenthesis. "/>
          <p:cNvPicPr>
            <a:picLocks noChangeAspect="1"/>
          </p:cNvPicPr>
          <p:nvPr/>
        </p:nvPicPr>
        <p:blipFill rotWithShape="1">
          <a:blip r:embed="rId5"/>
          <a:srcRect l="1779" t="11362" r="1376" b="26916"/>
          <a:stretch/>
        </p:blipFill>
        <p:spPr>
          <a:xfrm>
            <a:off x="640079" y="3318668"/>
            <a:ext cx="8046721" cy="335280"/>
          </a:xfrm>
          <a:prstGeom prst="rect">
            <a:avLst/>
          </a:prstGeom>
        </p:spPr>
      </p:pic>
      <p:sp>
        <p:nvSpPr>
          <p:cNvPr id="5" name="Content Placeholder 4"/>
          <p:cNvSpPr>
            <a:spLocks noGrp="1"/>
          </p:cNvSpPr>
          <p:nvPr>
            <p:ph sz="quarter" idx="14"/>
          </p:nvPr>
        </p:nvSpPr>
        <p:spPr>
          <a:xfrm>
            <a:off x="457201" y="3823018"/>
            <a:ext cx="3779520" cy="291782"/>
          </a:xfrm>
        </p:spPr>
        <p:txBody>
          <a:bodyPr anchor="ctr"/>
          <a:lstStyle/>
          <a:p>
            <a:pPr marL="432" indent="0">
              <a:buNone/>
            </a:pPr>
            <a:r>
              <a:rPr lang="en-US" sz="2400" dirty="0">
                <a:latin typeface="+mn-lt"/>
              </a:rPr>
              <a:t>The loop-continuation test</a:t>
            </a:r>
          </a:p>
        </p:txBody>
      </p:sp>
      <p:graphicFrame>
        <p:nvGraphicFramePr>
          <p:cNvPr id="10" name="Object 9" descr="counter exclamation point equals 10"/>
          <p:cNvGraphicFramePr>
            <a:graphicFrameLocks noChangeAspect="1"/>
          </p:cNvGraphicFramePr>
          <p:nvPr>
            <p:extLst>
              <p:ext uri="{D42A27DB-BD31-4B8C-83A1-F6EECF244321}">
                <p14:modId xmlns:p14="http://schemas.microsoft.com/office/powerpoint/2010/main" val="834167681"/>
              </p:ext>
            </p:extLst>
          </p:nvPr>
        </p:nvGraphicFramePr>
        <p:xfrm>
          <a:off x="4152997" y="3751833"/>
          <a:ext cx="2205111" cy="381130"/>
        </p:xfrm>
        <a:graphic>
          <a:graphicData uri="http://schemas.openxmlformats.org/presentationml/2006/ole">
            <mc:AlternateContent xmlns:mc="http://schemas.openxmlformats.org/markup-compatibility/2006">
              <mc:Choice xmlns:v="urn:schemas-microsoft-com:vml" Requires="v">
                <p:oleObj spid="_x0000_s6407" name="Equation" r:id="rId6" imgW="1028520" imgH="177480" progId="Equation.DSMT4">
                  <p:embed/>
                </p:oleObj>
              </mc:Choice>
              <mc:Fallback>
                <p:oleObj name="Equation" r:id="rId6" imgW="1028520" imgH="177480" progId="Equation.DSMT4">
                  <p:embed/>
                  <p:pic>
                    <p:nvPicPr>
                      <p:cNvPr id="0" name=""/>
                      <p:cNvPicPr/>
                      <p:nvPr/>
                    </p:nvPicPr>
                    <p:blipFill>
                      <a:blip r:embed="rId7"/>
                      <a:stretch>
                        <a:fillRect/>
                      </a:stretch>
                    </p:blipFill>
                    <p:spPr>
                      <a:xfrm>
                        <a:off x="4152997" y="3751833"/>
                        <a:ext cx="2205111" cy="381130"/>
                      </a:xfrm>
                      <a:prstGeom prst="rect">
                        <a:avLst/>
                      </a:prstGeom>
                    </p:spPr>
                  </p:pic>
                </p:oleObj>
              </mc:Fallback>
            </mc:AlternateContent>
          </a:graphicData>
        </a:graphic>
      </p:graphicFrame>
      <p:sp>
        <p:nvSpPr>
          <p:cNvPr id="6" name="Content Placeholder 5"/>
          <p:cNvSpPr>
            <a:spLocks noGrp="1"/>
          </p:cNvSpPr>
          <p:nvPr>
            <p:ph sz="quarter" idx="15"/>
          </p:nvPr>
        </p:nvSpPr>
        <p:spPr>
          <a:xfrm>
            <a:off x="6278880" y="3810001"/>
            <a:ext cx="2331720" cy="274320"/>
          </a:xfrm>
        </p:spPr>
        <p:txBody>
          <a:bodyPr anchor="ctr"/>
          <a:lstStyle/>
          <a:p>
            <a:pPr marL="0" indent="0">
              <a:buNone/>
            </a:pPr>
            <a:r>
              <a:rPr lang="en-US" sz="2400" dirty="0">
                <a:latin typeface="+mn-lt"/>
              </a:rPr>
              <a:t>never </a:t>
            </a:r>
            <a:r>
              <a:rPr lang="en-US" sz="2400" dirty="0" smtClean="0">
                <a:latin typeface="+mn-lt"/>
              </a:rPr>
              <a:t>becomes</a:t>
            </a:r>
            <a:endParaRPr lang="en-US" sz="2400" dirty="0">
              <a:latin typeface="+mn-lt"/>
            </a:endParaRPr>
          </a:p>
        </p:txBody>
      </p:sp>
      <p:sp>
        <p:nvSpPr>
          <p:cNvPr id="7" name="Content Placeholder 6"/>
          <p:cNvSpPr>
            <a:spLocks noGrp="1"/>
          </p:cNvSpPr>
          <p:nvPr>
            <p:ph sz="quarter" idx="16"/>
          </p:nvPr>
        </p:nvSpPr>
        <p:spPr>
          <a:xfrm>
            <a:off x="457200" y="4198937"/>
            <a:ext cx="8229600" cy="1189491"/>
          </a:xfrm>
        </p:spPr>
        <p:txBody>
          <a:bodyPr anchor="ctr"/>
          <a:lstStyle/>
          <a:p>
            <a:pPr marL="0" indent="0">
              <a:buNone/>
            </a:pPr>
            <a:r>
              <a:rPr lang="en-US" sz="2400" dirty="0" smtClean="0">
                <a:latin typeface="+mn-lt"/>
              </a:rPr>
              <a:t>false (resulting </a:t>
            </a:r>
            <a:r>
              <a:rPr lang="en-US" sz="2400" dirty="0">
                <a:latin typeface="+mn-lt"/>
              </a:rPr>
              <a:t>in an infinite loop) because </a:t>
            </a:r>
            <a:r>
              <a:rPr lang="en-US" sz="2400" dirty="0">
                <a:latin typeface="Consolas" panose="020B0609020204030204" pitchFamily="49" charset="0"/>
              </a:rPr>
              <a:t>counter</a:t>
            </a:r>
            <a:r>
              <a:rPr lang="en-US" sz="2400" dirty="0">
                <a:latin typeface="+mn-lt"/>
              </a:rPr>
              <a:t> increments by 2 after each iteration (and never becomes 10</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630725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5.5 </a:t>
            </a:r>
            <a:r>
              <a:rPr lang="en-US" dirty="0" smtClean="0">
                <a:solidFill>
                  <a:schemeClr val="tx2"/>
                </a:solidFill>
                <a:latin typeface="Times New Roman" panose="02020603050405020304" pitchFamily="18" charset="0"/>
                <a:cs typeface="Times New Roman" panose="02020603050405020304" pitchFamily="18" charset="0"/>
              </a:rPr>
              <a:t>Application</a:t>
            </a:r>
            <a:r>
              <a:rPr lang="en-US" dirty="0">
                <a:solidFill>
                  <a:schemeClr val="tx2"/>
                </a:solidFill>
                <a:latin typeface="Times New Roman" panose="02020603050405020304" pitchFamily="18" charset="0"/>
                <a:cs typeface="Times New Roman" panose="02020603050405020304" pitchFamily="18" charset="0"/>
              </a:rPr>
              <a:t>: Summing Even Integers</a:t>
            </a:r>
          </a:p>
        </p:txBody>
      </p:sp>
      <p:sp>
        <p:nvSpPr>
          <p:cNvPr id="3" name="Text Placeholder 2"/>
          <p:cNvSpPr>
            <a:spLocks noGrp="1"/>
          </p:cNvSpPr>
          <p:nvPr>
            <p:ph type="body" idx="1"/>
          </p:nvPr>
        </p:nvSpPr>
        <p:spPr/>
        <p:txBody>
          <a:bodyPr/>
          <a:lstStyle/>
          <a:p>
            <a:r>
              <a:rPr lang="en-US" sz="2400" dirty="0">
                <a:solidFill>
                  <a:srgbClr val="000000"/>
                </a:solidFill>
                <a:latin typeface="+mn-lt"/>
              </a:rPr>
              <a:t>The program of </a:t>
            </a:r>
            <a:r>
              <a:rPr lang="en-US" sz="2400" dirty="0" smtClean="0">
                <a:solidFill>
                  <a:srgbClr val="000000"/>
                </a:solidFill>
                <a:latin typeface="+mn-lt"/>
              </a:rPr>
              <a:t>Figure 5.5 </a:t>
            </a:r>
            <a:r>
              <a:rPr lang="en-US" sz="2400" dirty="0">
                <a:solidFill>
                  <a:srgbClr val="000000"/>
                </a:solidFill>
                <a:latin typeface="+mn-lt"/>
              </a:rPr>
              <a:t>uses a </a:t>
            </a:r>
            <a:r>
              <a:rPr lang="en-US" sz="2400" dirty="0">
                <a:solidFill>
                  <a:srgbClr val="000000"/>
                </a:solidFill>
                <a:latin typeface="Consolas" panose="020B0609020204030204" pitchFamily="49" charset="0"/>
              </a:rPr>
              <a:t>for</a:t>
            </a:r>
            <a:r>
              <a:rPr lang="en-US" sz="2400" dirty="0">
                <a:solidFill>
                  <a:srgbClr val="000000"/>
                </a:solidFill>
                <a:latin typeface="+mn-lt"/>
              </a:rPr>
              <a:t> statement to sum the even integers from 2 to 20</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1154069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5.5 </a:t>
            </a:r>
            <a:r>
              <a:rPr lang="en-US" dirty="0"/>
              <a:t>Summing Integers with the </a:t>
            </a:r>
            <a:r>
              <a:rPr lang="en-US" dirty="0">
                <a:latin typeface="Consolas" panose="020B0609020204030204" pitchFamily="49" charset="0"/>
              </a:rPr>
              <a:t>for</a:t>
            </a:r>
            <a:r>
              <a:rPr lang="en-US" dirty="0"/>
              <a:t> Statement</a:t>
            </a:r>
          </a:p>
        </p:txBody>
      </p:sp>
      <p:pic>
        <p:nvPicPr>
          <p:cNvPr id="4" name="Picture 3" descr="Computer code and output. The computer code has 15 lines. The lines read as follows. Line 1. forward slash forward slash F i g period 5 period 5 colon Sum period c p p. Line 2. forward slash forward slash Summing integers with the for statement period. Line 3. hash include left angle bracket i o stream right angle bracket. Line 4. using namespace s t d semicolon. Line 5. Blank. Line 6. i n t main left parenthesis right parenthesis left brace. Line 7, indented once. unsigned i n t total left brace 0 right brace semicolon. Line 8. Blank. Line 9, indented once. forward slash forward slash total even integers from 2 through 20. Line 10, indented once. for left parenthesis unsigned i n t number left brace 2 right brace semicolon number less than sign equals 20 semicolon number plus equals 2 right parenthesis left brace. Line 11, indented twice. total plus equals number semicolon. Line 12, indented once. right brace. Lines 10 to 12 are highlighted. Line 13. Blank. Line 14, indented once. c out left angle bracket left angle bracket double quote Sum is double quote left angle bracket left angle bracket total left angle bracket left angle bracket end l semicolon. Line 15. right brace. The computer code output reads, Sum is 1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293" y="1759162"/>
            <a:ext cx="7855415" cy="3918796"/>
          </a:xfrm>
          <a:prstGeom prst="rect">
            <a:avLst/>
          </a:prstGeom>
        </p:spPr>
      </p:pic>
    </p:spTree>
    <p:extLst>
      <p:ext uri="{BB962C8B-B14F-4D97-AF65-F5344CB8AC3E}">
        <p14:creationId xmlns:p14="http://schemas.microsoft.com/office/powerpoint/2010/main" val="32331416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Programming Practice 5.1</a:t>
            </a:r>
          </a:p>
        </p:txBody>
      </p:sp>
      <p:sp>
        <p:nvSpPr>
          <p:cNvPr id="3" name="Text Placeholder 2"/>
          <p:cNvSpPr>
            <a:spLocks noGrp="1"/>
          </p:cNvSpPr>
          <p:nvPr>
            <p:ph type="body" idx="1"/>
          </p:nvPr>
        </p:nvSpPr>
        <p:spPr/>
        <p:txBody>
          <a:bodyPr/>
          <a:lstStyle/>
          <a:p>
            <a:pPr marL="0" indent="0">
              <a:buNone/>
            </a:pPr>
            <a:r>
              <a:rPr lang="en-US" sz="2400" dirty="0">
                <a:latin typeface="+mn-lt"/>
              </a:rPr>
              <a:t>Place only expressions involving the control variables in the initialization and </a:t>
            </a:r>
            <a:r>
              <a:rPr lang="en-US" sz="2400" dirty="0" smtClean="0">
                <a:latin typeface="+mn-lt"/>
              </a:rPr>
              <a:t>increment sections </a:t>
            </a:r>
            <a:r>
              <a:rPr lang="en-US" sz="2400" dirty="0">
                <a:latin typeface="+mn-lt"/>
              </a:rPr>
              <a:t>of a </a:t>
            </a:r>
            <a:r>
              <a:rPr lang="en-US" sz="2400" dirty="0">
                <a:latin typeface="Consolas" panose="020B0609020204030204" pitchFamily="49" charset="0"/>
              </a:rPr>
              <a:t>for</a:t>
            </a:r>
            <a:r>
              <a:rPr lang="en-US" sz="2400" dirty="0">
                <a:latin typeface="+mn-lt"/>
              </a:rPr>
              <a:t> statement.</a:t>
            </a:r>
          </a:p>
        </p:txBody>
      </p:sp>
    </p:spTree>
    <p:extLst>
      <p:ext uri="{BB962C8B-B14F-4D97-AF65-F5344CB8AC3E}">
        <p14:creationId xmlns:p14="http://schemas.microsoft.com/office/powerpoint/2010/main" val="31244660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Programming Practice </a:t>
            </a:r>
            <a:r>
              <a:rPr lang="en-US" dirty="0" smtClean="0"/>
              <a:t>5.2</a:t>
            </a:r>
            <a:endParaRPr lang="en-US" dirty="0"/>
          </a:p>
        </p:txBody>
      </p:sp>
      <p:sp>
        <p:nvSpPr>
          <p:cNvPr id="3" name="Text Placeholder 2"/>
          <p:cNvSpPr>
            <a:spLocks noGrp="1"/>
          </p:cNvSpPr>
          <p:nvPr>
            <p:ph type="body" idx="1"/>
          </p:nvPr>
        </p:nvSpPr>
        <p:spPr/>
        <p:txBody>
          <a:bodyPr/>
          <a:lstStyle/>
          <a:p>
            <a:pPr marL="0" indent="0">
              <a:buNone/>
            </a:pPr>
            <a:r>
              <a:rPr lang="en-US" sz="2400" dirty="0">
                <a:latin typeface="+mn-lt"/>
              </a:rPr>
              <a:t>For readability limit the size of control-statement headers to a single line if possible.</a:t>
            </a:r>
          </a:p>
        </p:txBody>
      </p:sp>
    </p:spTree>
    <p:extLst>
      <p:ext uri="{BB962C8B-B14F-4D97-AF65-F5344CB8AC3E}">
        <p14:creationId xmlns:p14="http://schemas.microsoft.com/office/powerpoint/2010/main" val="3995636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5.6</a:t>
            </a:r>
            <a:r>
              <a:rPr lang="en-US" dirty="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Application</a:t>
            </a:r>
            <a:r>
              <a:rPr lang="en-US" dirty="0">
                <a:solidFill>
                  <a:schemeClr val="tx2"/>
                </a:solidFill>
                <a:latin typeface="Times New Roman" panose="02020603050405020304" pitchFamily="18" charset="0"/>
                <a:cs typeface="Times New Roman" panose="02020603050405020304" pitchFamily="18" charset="0"/>
              </a:rPr>
              <a:t>: Compound-Interest </a:t>
            </a:r>
            <a:r>
              <a:rPr lang="en-US" dirty="0" smtClean="0">
                <a:solidFill>
                  <a:schemeClr val="tx2"/>
                </a:solidFill>
                <a:latin typeface="Times New Roman" panose="02020603050405020304" pitchFamily="18" charset="0"/>
                <a:cs typeface="Times New Roman" panose="02020603050405020304" pitchFamily="18" charset="0"/>
              </a:rPr>
              <a:t>Calculations </a:t>
            </a:r>
            <a:r>
              <a:rPr lang="en-US" sz="2000" b="0" dirty="0" smtClean="0">
                <a:solidFill>
                  <a:schemeClr val="tx2"/>
                </a:solidFill>
                <a:latin typeface="Times New Roman" panose="02020603050405020304" pitchFamily="18" charset="0"/>
                <a:cs typeface="Times New Roman" panose="02020603050405020304" pitchFamily="18" charset="0"/>
              </a:rPr>
              <a:t>(1 of 11)</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1"/>
            <a:ext cx="8229600" cy="2000548"/>
          </a:xfrm>
        </p:spPr>
        <p:txBody>
          <a:bodyPr/>
          <a:lstStyle/>
          <a:p>
            <a:pPr eaLnBrk="1" hangingPunct="1">
              <a:defRPr/>
            </a:pPr>
            <a:r>
              <a:rPr lang="en-US" sz="2000" dirty="0">
                <a:solidFill>
                  <a:srgbClr val="000000"/>
                </a:solidFill>
                <a:latin typeface="+mn-lt"/>
                <a:cs typeface="Times New Roman" panose="02020603050405020304" pitchFamily="18" charset="0"/>
              </a:rPr>
              <a:t>Consider the following problem statement:</a:t>
            </a:r>
          </a:p>
          <a:p>
            <a:pPr lvl="1" eaLnBrk="1" hangingPunct="1">
              <a:defRPr/>
            </a:pPr>
            <a:r>
              <a:rPr lang="en-US" sz="2000" dirty="0">
                <a:solidFill>
                  <a:srgbClr val="000000"/>
                </a:solidFill>
                <a:latin typeface="+mn-lt"/>
                <a:cs typeface="Times New Roman" panose="02020603050405020304" pitchFamily="18" charset="0"/>
              </a:rPr>
              <a:t>A person invests $1000.00 in a savings account yielding 5% interest. Assuming that all interest is left on deposit in the account, calculate and print the amount of money in the account at the end of each year for 10 years. Use the following formula for determining these amounts</a:t>
            </a:r>
            <a:r>
              <a:rPr lang="en-US" sz="2000" dirty="0" smtClean="0">
                <a:solidFill>
                  <a:srgbClr val="000000"/>
                </a:solidFill>
                <a:latin typeface="+mn-lt"/>
                <a:cs typeface="Times New Roman" panose="02020603050405020304" pitchFamily="18" charset="0"/>
              </a:rPr>
              <a:t>:</a:t>
            </a:r>
            <a:endParaRPr lang="en-US" sz="2000" dirty="0">
              <a:latin typeface="+mn-lt"/>
              <a:cs typeface="Times New Roman" panose="02020603050405020304" pitchFamily="18" charset="0"/>
            </a:endParaRPr>
          </a:p>
        </p:txBody>
      </p:sp>
      <p:graphicFrame>
        <p:nvGraphicFramePr>
          <p:cNvPr id="4" name="Object 3" descr="A equals p of 1 plus r to the nth power"/>
          <p:cNvGraphicFramePr>
            <a:graphicFrameLocks noChangeAspect="1"/>
          </p:cNvGraphicFramePr>
          <p:nvPr>
            <p:extLst>
              <p:ext uri="{D42A27DB-BD31-4B8C-83A1-F6EECF244321}">
                <p14:modId xmlns:p14="http://schemas.microsoft.com/office/powerpoint/2010/main" val="1307002712"/>
              </p:ext>
            </p:extLst>
          </p:nvPr>
        </p:nvGraphicFramePr>
        <p:xfrm>
          <a:off x="3354842" y="3600748"/>
          <a:ext cx="1743437" cy="446002"/>
        </p:xfrm>
        <a:graphic>
          <a:graphicData uri="http://schemas.openxmlformats.org/presentationml/2006/ole">
            <mc:AlternateContent xmlns:mc="http://schemas.openxmlformats.org/markup-compatibility/2006">
              <mc:Choice xmlns:v="urn:schemas-microsoft-com:vml" Requires="v">
                <p:oleObj spid="_x0000_s1578" name="Equation" r:id="rId3" imgW="1091880" imgH="279360" progId="Equation.DSMT4">
                  <p:embed/>
                </p:oleObj>
              </mc:Choice>
              <mc:Fallback>
                <p:oleObj name="Equation" r:id="rId3" imgW="1091880" imgH="279360" progId="Equation.DSMT4">
                  <p:embed/>
                  <p:pic>
                    <p:nvPicPr>
                      <p:cNvPr id="0" name=""/>
                      <p:cNvPicPr/>
                      <p:nvPr/>
                    </p:nvPicPr>
                    <p:blipFill>
                      <a:blip r:embed="rId4"/>
                      <a:stretch>
                        <a:fillRect/>
                      </a:stretch>
                    </p:blipFill>
                    <p:spPr>
                      <a:xfrm>
                        <a:off x="3354842" y="3600748"/>
                        <a:ext cx="1743437" cy="446002"/>
                      </a:xfrm>
                      <a:prstGeom prst="rect">
                        <a:avLst/>
                      </a:prstGeom>
                    </p:spPr>
                  </p:pic>
                </p:oleObj>
              </mc:Fallback>
            </mc:AlternateContent>
          </a:graphicData>
        </a:graphic>
      </p:graphicFrame>
      <p:sp>
        <p:nvSpPr>
          <p:cNvPr id="5" name="Text Placeholder 4"/>
          <p:cNvSpPr>
            <a:spLocks noGrp="1"/>
          </p:cNvSpPr>
          <p:nvPr>
            <p:ph type="body" idx="2"/>
          </p:nvPr>
        </p:nvSpPr>
        <p:spPr/>
        <p:txBody>
          <a:bodyPr/>
          <a:lstStyle/>
          <a:p>
            <a:pPr marL="538163" lvl="1" indent="-538163" eaLnBrk="1" hangingPunct="1">
              <a:spcBef>
                <a:spcPts val="1500"/>
              </a:spcBef>
              <a:buNone/>
              <a:defRPr/>
            </a:pPr>
            <a:r>
              <a:rPr lang="en-US" sz="1800" b="1" dirty="0">
                <a:solidFill>
                  <a:srgbClr val="000000"/>
                </a:solidFill>
                <a:latin typeface="Arial (Body)"/>
              </a:rPr>
              <a:t>where</a:t>
            </a:r>
            <a:r>
              <a:rPr lang="en-US" sz="1800" i="1" dirty="0">
                <a:solidFill>
                  <a:srgbClr val="000000"/>
                </a:solidFill>
                <a:latin typeface="Arial (Body)"/>
              </a:rPr>
              <a:t/>
            </a:r>
            <a:br>
              <a:rPr lang="en-US" sz="1800" i="1" dirty="0">
                <a:solidFill>
                  <a:srgbClr val="000000"/>
                </a:solidFill>
                <a:latin typeface="Arial (Body)"/>
              </a:rPr>
            </a:br>
            <a:r>
              <a:rPr lang="en-US" sz="1800" b="1" dirty="0" smtClean="0">
                <a:solidFill>
                  <a:srgbClr val="000000"/>
                </a:solidFill>
                <a:latin typeface="Arial (Body)"/>
              </a:rPr>
              <a:t>p</a:t>
            </a:r>
            <a:r>
              <a:rPr lang="en-US" sz="1800" dirty="0" smtClean="0">
                <a:solidFill>
                  <a:srgbClr val="000000"/>
                </a:solidFill>
                <a:latin typeface="Arial (Body)"/>
              </a:rPr>
              <a:t> </a:t>
            </a:r>
            <a:r>
              <a:rPr lang="en-US" sz="1800" b="1" dirty="0">
                <a:solidFill>
                  <a:srgbClr val="000000"/>
                </a:solidFill>
                <a:latin typeface="Arial (Body)"/>
              </a:rPr>
              <a:t>is the original amount invested (i.e., the principal),</a:t>
            </a:r>
            <a:br>
              <a:rPr lang="en-US" sz="1800" b="1" dirty="0">
                <a:solidFill>
                  <a:srgbClr val="000000"/>
                </a:solidFill>
                <a:latin typeface="Arial (Body)"/>
              </a:rPr>
            </a:br>
            <a:r>
              <a:rPr lang="en-US" sz="1800" b="1" dirty="0" smtClean="0">
                <a:solidFill>
                  <a:srgbClr val="000000"/>
                </a:solidFill>
                <a:latin typeface="Arial (Body)"/>
              </a:rPr>
              <a:t>r </a:t>
            </a:r>
            <a:r>
              <a:rPr lang="en-US" sz="1800" b="1" dirty="0">
                <a:solidFill>
                  <a:srgbClr val="000000"/>
                </a:solidFill>
                <a:latin typeface="Arial (Body)"/>
              </a:rPr>
              <a:t>is the annual interest rate,</a:t>
            </a:r>
            <a:br>
              <a:rPr lang="en-US" sz="1800" b="1" dirty="0">
                <a:solidFill>
                  <a:srgbClr val="000000"/>
                </a:solidFill>
                <a:latin typeface="Arial (Body)"/>
              </a:rPr>
            </a:br>
            <a:r>
              <a:rPr lang="en-US" sz="1800" b="1" dirty="0" smtClean="0">
                <a:solidFill>
                  <a:srgbClr val="000000"/>
                </a:solidFill>
                <a:latin typeface="Arial (Body)"/>
              </a:rPr>
              <a:t>n </a:t>
            </a:r>
            <a:r>
              <a:rPr lang="en-US" sz="1800" b="1" dirty="0">
                <a:solidFill>
                  <a:srgbClr val="000000"/>
                </a:solidFill>
                <a:latin typeface="Arial (Body)"/>
              </a:rPr>
              <a:t>is the number of years </a:t>
            </a:r>
            <a:r>
              <a:rPr lang="en-US" sz="1800" b="1" dirty="0" smtClean="0">
                <a:solidFill>
                  <a:srgbClr val="000000"/>
                </a:solidFill>
                <a:latin typeface="Arial (Body)"/>
              </a:rPr>
              <a:t>and</a:t>
            </a:r>
            <a:br>
              <a:rPr lang="en-US" sz="1800" b="1" dirty="0" smtClean="0">
                <a:solidFill>
                  <a:srgbClr val="000000"/>
                </a:solidFill>
                <a:latin typeface="Arial (Body)"/>
              </a:rPr>
            </a:br>
            <a:r>
              <a:rPr lang="en-US" sz="1800" b="1" dirty="0" smtClean="0">
                <a:solidFill>
                  <a:srgbClr val="000000"/>
                </a:solidFill>
                <a:latin typeface="Arial (Body)"/>
              </a:rPr>
              <a:t>a </a:t>
            </a:r>
            <a:r>
              <a:rPr lang="en-US" sz="1800" b="1" dirty="0">
                <a:solidFill>
                  <a:srgbClr val="000000"/>
                </a:solidFill>
                <a:latin typeface="Arial (Body)"/>
              </a:rPr>
              <a:t>is the amount on deposit at the end of the nth year.</a:t>
            </a:r>
          </a:p>
          <a:p>
            <a:pPr lvl="1" eaLnBrk="1" hangingPunct="1">
              <a:defRPr/>
            </a:pPr>
            <a:r>
              <a:rPr lang="en-US" sz="1800" dirty="0">
                <a:solidFill>
                  <a:srgbClr val="000000"/>
                </a:solidFill>
                <a:latin typeface="Arial (Body)"/>
              </a:rPr>
              <a:t>This problem involves a loop that performs the indicated calculation for each of the 10 years the money remains </a:t>
            </a:r>
            <a:r>
              <a:rPr lang="en-US" sz="1800" dirty="0" smtClean="0">
                <a:solidFill>
                  <a:srgbClr val="000000"/>
                </a:solidFill>
                <a:latin typeface="Arial (Body)"/>
              </a:rPr>
              <a:t>on deposit (Figure 5.6).</a:t>
            </a:r>
            <a:endParaRPr lang="en-US" sz="1800" dirty="0">
              <a:latin typeface="Arial (Body)"/>
            </a:endParaRPr>
          </a:p>
        </p:txBody>
      </p:sp>
    </p:spTree>
    <p:extLst>
      <p:ext uri="{BB962C8B-B14F-4D97-AF65-F5344CB8AC3E}">
        <p14:creationId xmlns:p14="http://schemas.microsoft.com/office/powerpoint/2010/main" val="3719710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r>
              <a:rPr lang="en-US" sz="2000" b="0" dirty="0" smtClean="0"/>
              <a:t>(1 of 3)</a:t>
            </a:r>
            <a:endParaRPr lang="en-US" sz="2000" b="0" dirty="0"/>
          </a:p>
        </p:txBody>
      </p:sp>
      <p:sp>
        <p:nvSpPr>
          <p:cNvPr id="3" name="Text Placeholder 2"/>
          <p:cNvSpPr>
            <a:spLocks noGrp="1"/>
          </p:cNvSpPr>
          <p:nvPr>
            <p:ph type="body" idx="1"/>
          </p:nvPr>
        </p:nvSpPr>
        <p:spPr/>
        <p:txBody>
          <a:bodyPr/>
          <a:lstStyle/>
          <a:p>
            <a:pPr marL="517525" indent="-517525">
              <a:buNone/>
              <a:tabLst>
                <a:tab pos="457200" algn="l"/>
              </a:tabLst>
            </a:pPr>
            <a:r>
              <a:rPr lang="en-US" sz="2400" b="1" dirty="0">
                <a:solidFill>
                  <a:schemeClr val="tx2"/>
                </a:solidFill>
                <a:latin typeface="+mn-lt"/>
              </a:rPr>
              <a:t>5.1</a:t>
            </a:r>
            <a:r>
              <a:rPr lang="en-US" sz="2400" b="1" dirty="0">
                <a:latin typeface="+mn-lt"/>
              </a:rPr>
              <a:t> </a:t>
            </a:r>
            <a:r>
              <a:rPr lang="en-US" sz="2400" dirty="0">
                <a:latin typeface="+mn-lt"/>
              </a:rPr>
              <a:t>Introduction</a:t>
            </a:r>
          </a:p>
          <a:p>
            <a:pPr marL="517525" indent="-517525">
              <a:buNone/>
              <a:tabLst>
                <a:tab pos="457200" algn="l"/>
              </a:tabLst>
            </a:pPr>
            <a:r>
              <a:rPr lang="en-US" sz="2400" b="1" dirty="0">
                <a:solidFill>
                  <a:schemeClr val="tx2"/>
                </a:solidFill>
                <a:latin typeface="+mn-lt"/>
              </a:rPr>
              <a:t>5.2</a:t>
            </a:r>
            <a:r>
              <a:rPr lang="en-US" sz="2400" b="1" dirty="0">
                <a:latin typeface="+mn-lt"/>
              </a:rPr>
              <a:t> </a:t>
            </a:r>
            <a:r>
              <a:rPr lang="en-US" sz="2400" dirty="0">
                <a:latin typeface="+mn-lt"/>
              </a:rPr>
              <a:t>Essentials of </a:t>
            </a:r>
            <a:r>
              <a:rPr lang="en-US" sz="2400" dirty="0" smtClean="0">
                <a:latin typeface="+mn-lt"/>
              </a:rPr>
              <a:t>Counter-Controlled Iteration</a:t>
            </a:r>
            <a:endParaRPr lang="en-US" sz="2400" dirty="0">
              <a:latin typeface="+mn-lt"/>
            </a:endParaRPr>
          </a:p>
          <a:p>
            <a:pPr marL="517525" indent="-517525">
              <a:buNone/>
              <a:tabLst>
                <a:tab pos="457200" algn="l"/>
              </a:tabLst>
            </a:pPr>
            <a:r>
              <a:rPr lang="en-US" sz="2400" b="1" dirty="0">
                <a:solidFill>
                  <a:schemeClr val="tx2"/>
                </a:solidFill>
                <a:latin typeface="+mn-lt"/>
              </a:rPr>
              <a:t>5.3</a:t>
            </a:r>
            <a:r>
              <a:rPr lang="en-US" sz="2400" b="1" dirty="0">
                <a:latin typeface="+mn-lt"/>
              </a:rPr>
              <a:t> </a:t>
            </a:r>
            <a:r>
              <a:rPr lang="en-US" sz="2400" dirty="0">
                <a:latin typeface="Consolas" panose="020B0609020204030204" pitchFamily="49" charset="0"/>
              </a:rPr>
              <a:t>for</a:t>
            </a:r>
            <a:r>
              <a:rPr lang="en-US" sz="2400" dirty="0">
                <a:latin typeface="+mn-lt"/>
              </a:rPr>
              <a:t> Iteration Statement</a:t>
            </a:r>
          </a:p>
          <a:p>
            <a:pPr marL="517525" indent="-517525">
              <a:buNone/>
              <a:tabLst>
                <a:tab pos="457200" algn="l"/>
              </a:tabLst>
            </a:pPr>
            <a:r>
              <a:rPr lang="en-US" sz="2400" b="1" dirty="0">
                <a:solidFill>
                  <a:schemeClr val="tx2"/>
                </a:solidFill>
                <a:latin typeface="+mn-lt"/>
              </a:rPr>
              <a:t>5.4 </a:t>
            </a:r>
            <a:r>
              <a:rPr lang="en-US" sz="2400" dirty="0">
                <a:latin typeface="+mn-lt"/>
              </a:rPr>
              <a:t>Examples Using the </a:t>
            </a:r>
            <a:r>
              <a:rPr lang="en-US" sz="2400" dirty="0">
                <a:latin typeface="Consolas" panose="020B0609020204030204" pitchFamily="49" charset="0"/>
              </a:rPr>
              <a:t>for</a:t>
            </a:r>
            <a:r>
              <a:rPr lang="en-US" sz="2400" dirty="0">
                <a:latin typeface="+mn-lt"/>
              </a:rPr>
              <a:t> Statement</a:t>
            </a:r>
          </a:p>
          <a:p>
            <a:pPr marL="517525" indent="-517525">
              <a:buNone/>
              <a:tabLst>
                <a:tab pos="457200" algn="l"/>
              </a:tabLst>
            </a:pPr>
            <a:r>
              <a:rPr lang="en-US" sz="2400" b="1" dirty="0">
                <a:solidFill>
                  <a:schemeClr val="tx2"/>
                </a:solidFill>
                <a:latin typeface="+mn-lt"/>
              </a:rPr>
              <a:t>5.5</a:t>
            </a:r>
            <a:r>
              <a:rPr lang="en-US" sz="2400" b="1" dirty="0">
                <a:latin typeface="+mn-lt"/>
              </a:rPr>
              <a:t> </a:t>
            </a:r>
            <a:r>
              <a:rPr lang="en-US" sz="2400" dirty="0">
                <a:latin typeface="+mn-lt"/>
              </a:rPr>
              <a:t>Application: Summing Even Integers</a:t>
            </a:r>
          </a:p>
          <a:p>
            <a:pPr marL="517525" indent="-517525">
              <a:buNone/>
              <a:tabLst>
                <a:tab pos="457200" algn="l"/>
              </a:tabLst>
            </a:pPr>
            <a:r>
              <a:rPr lang="en-US" sz="2400" b="1" dirty="0">
                <a:solidFill>
                  <a:schemeClr val="tx2"/>
                </a:solidFill>
                <a:latin typeface="+mn-lt"/>
              </a:rPr>
              <a:t>5.6</a:t>
            </a:r>
            <a:r>
              <a:rPr lang="en-US" sz="2400" b="1" dirty="0">
                <a:latin typeface="+mn-lt"/>
              </a:rPr>
              <a:t> </a:t>
            </a:r>
            <a:r>
              <a:rPr lang="en-US" sz="2400" dirty="0">
                <a:latin typeface="+mn-lt"/>
              </a:rPr>
              <a:t>Application: </a:t>
            </a:r>
            <a:r>
              <a:rPr lang="en-US" sz="2400" dirty="0" smtClean="0">
                <a:latin typeface="+mn-lt"/>
              </a:rPr>
              <a:t>Compound-Interest Calculations</a:t>
            </a:r>
          </a:p>
          <a:p>
            <a:pPr marL="517525" indent="-517525">
              <a:buNone/>
              <a:tabLst>
                <a:tab pos="457200" algn="l"/>
              </a:tabLst>
            </a:pPr>
            <a:r>
              <a:rPr lang="en-US" sz="2400" b="1" dirty="0">
                <a:solidFill>
                  <a:schemeClr val="tx2"/>
                </a:solidFill>
                <a:latin typeface="+mn-lt"/>
              </a:rPr>
              <a:t>5.7</a:t>
            </a:r>
            <a:r>
              <a:rPr lang="en-US" sz="2400" b="1" dirty="0">
                <a:latin typeface="+mn-lt"/>
              </a:rPr>
              <a:t> </a:t>
            </a:r>
            <a:r>
              <a:rPr lang="en-US" sz="2400" dirty="0">
                <a:latin typeface="+mn-lt"/>
              </a:rPr>
              <a:t>Case Study: Integer-Based Monetary Calculations with Class </a:t>
            </a:r>
            <a:r>
              <a:rPr lang="en-US" sz="2400" dirty="0" smtClean="0">
                <a:latin typeface="Consolas" panose="020B0609020204030204" pitchFamily="49" charset="0"/>
              </a:rPr>
              <a:t>DollarAmount</a:t>
            </a:r>
            <a:endParaRPr lang="en-US" sz="2400" dirty="0">
              <a:latin typeface="Consolas" panose="020B0609020204030204" pitchFamily="49" charset="0"/>
            </a:endParaRPr>
          </a:p>
        </p:txBody>
      </p:sp>
    </p:spTree>
    <p:extLst>
      <p:ext uri="{BB962C8B-B14F-4D97-AF65-F5344CB8AC3E}">
        <p14:creationId xmlns:p14="http://schemas.microsoft.com/office/powerpoint/2010/main" val="1439328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5.6 </a:t>
            </a:r>
            <a:r>
              <a:rPr lang="en-US" dirty="0"/>
              <a:t>Compound-Interest Calculations with </a:t>
            </a:r>
            <a:r>
              <a:rPr lang="en-US" dirty="0" smtClean="0">
                <a:latin typeface="Consolas" panose="020B0609020204030204" pitchFamily="49" charset="0"/>
              </a:rPr>
              <a:t>For</a:t>
            </a:r>
            <a:r>
              <a:rPr lang="en-US" dirty="0" smtClean="0"/>
              <a:t> </a:t>
            </a:r>
            <a:r>
              <a:rPr lang="en-US" sz="2000" b="0" dirty="0" smtClean="0"/>
              <a:t>(1 of 2)</a:t>
            </a:r>
            <a:endParaRPr lang="en-US" sz="2000" b="0" dirty="0"/>
          </a:p>
        </p:txBody>
      </p:sp>
      <p:pic>
        <p:nvPicPr>
          <p:cNvPr id="4" name="Picture 3" descr="Computer code and output. The computer code has 29 lines. The lines read as follows. Line 1. forward slash forward slash F i g period 5 period 6 colon Interest period c p p. Line 2. forward slash forward slash Compound dash interest calculations with for period. Line 3. hash include left angle bracket i o stream right angle bracket. Line 4. hash include left angle bracket i o m a n i p right angle bracket. Line 5. hash include left angle bracket c math right angle bracket forward slash forward slash for pow function. Line 6. using namespace s t d semicolon. Line 7. Blank. Line 8. i n t main left parenthesis right parenthesis left brace. Line 9, indented once. forward slash forward slash set floating dash point number format. Line 10, indented once. c out left angle bracket left angle bracket fixed left angle bracket left angle bracket set precision left parenthesis 2 right parenthesis semicolon. Line 11. Blank. Line 12, indented once. double principal left brace 1000 period 00 right brace semicolon forward slash forward slash initial amount before interest. Line 13, indented once. double rate left brace 0 period 05 right brace semicolon forward slash forward slash interest rate. Line 14. Blank. Line 15, indented once. c out left angle bracket left angle bracket double quote Initial principal colon double quote left angle bracket left angle bracket principal left angle bracket left angle bracket end l semicolon. Line 16, indented once. c out left angle bracket left angle bracket double quote Interest rate colon double quote left angle bracket left angle bracket rate left angle bracket left angle bracket end l semicolon. Line 17. Blank. Line 18, indented once. forward slash forward slash display headers. Line 19, indented once. c out left angle bracket left angle bracket double quote back slash n Year double quote left angle bracket left angle bracket left angle bracket left angle bracket double quote Amount on deposit double quote left angle bracket left angle bracket end l semicolon. Line 20.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67" y="1622916"/>
            <a:ext cx="7506867" cy="4496088"/>
          </a:xfrm>
          <a:prstGeom prst="rect">
            <a:avLst/>
          </a:prstGeom>
        </p:spPr>
      </p:pic>
    </p:spTree>
    <p:extLst>
      <p:ext uri="{BB962C8B-B14F-4D97-AF65-F5344CB8AC3E}">
        <p14:creationId xmlns:p14="http://schemas.microsoft.com/office/powerpoint/2010/main" val="34373716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5.6 </a:t>
            </a:r>
            <a:r>
              <a:rPr lang="en-US" dirty="0"/>
              <a:t>Compound-Interest Calculations with </a:t>
            </a:r>
            <a:r>
              <a:rPr lang="en-US" dirty="0">
                <a:latin typeface="Consolas" panose="020B0609020204030204" pitchFamily="49" charset="0"/>
              </a:rPr>
              <a:t>For</a:t>
            </a:r>
            <a:r>
              <a:rPr lang="en-US" dirty="0"/>
              <a:t> </a:t>
            </a:r>
            <a:r>
              <a:rPr lang="en-US" sz="2000" b="0" dirty="0" smtClean="0"/>
              <a:t>(2 </a:t>
            </a:r>
            <a:r>
              <a:rPr lang="en-US" sz="2000" b="0" dirty="0"/>
              <a:t>of </a:t>
            </a:r>
            <a:r>
              <a:rPr lang="en-US" sz="2000" b="0" dirty="0" smtClean="0"/>
              <a:t>2)</a:t>
            </a:r>
            <a:endParaRPr lang="en-US" dirty="0"/>
          </a:p>
        </p:txBody>
      </p:sp>
      <p:pic>
        <p:nvPicPr>
          <p:cNvPr id="4" name="Picture 3" descr="The code continues. Line 21, indented once. forward slash forward slash calculate amount on deposit for each of ten years. Line 22, indented once. for left parenthesis unsigned i n t year left brace 1 right brace semicolon year left angle bracket equals 10 semicolon year plus plus right parenthesis left brace. Line 23, indented twice. forward slash forward slash calculate amount on deposit at the end of the specified year. Line 24, indented twice. double amount equals principal asterisk pow left parenthesis 1 period 0 plus rate comma year right parenthesis semicolon. Line 25. Blank. Line 26, indented twice. forward slash forward slash display the year and the amount. Line 27, indented twice. c out left angle bracket left angle bracket set w left parenthesis 4 right parenthesis left angle bracket left angle bracket year left angle bracket left angle bracket set w left parenthesis 20 right parenthesis left angle bracket left angle bracket amount left angle bracket left angle bracket end l semicolon. Line 28, indented once. right brace. Line 29. right brace. The code output has 2 lines. The lines read as follows. Line 1. Initial principal colon 1000 period 00. Line 2. Interest rate colon 0 period 05. Below this is a table of results with 10 rows and 2 columns. The columns have the following headings from left to right. Year, Amount on deposit. The row entries are as follows. Row 1. 1, 1050.00. Row 2. 2, 1102.50. Row 3. 3, 1157.63. Row 4. 4, 1215.51. Row 5. 5, 1276.28. Row 6. 6, 1340.10. Row 7. 7, 1407.10. Row 8. 8, 1477.46. Row 9. 9, 1551.33. Row 10. 10, 1628.8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921" y="1621839"/>
            <a:ext cx="7474158" cy="4711602"/>
          </a:xfrm>
          <a:prstGeom prst="rect">
            <a:avLst/>
          </a:prstGeom>
        </p:spPr>
      </p:pic>
    </p:spTree>
    <p:extLst>
      <p:ext uri="{BB962C8B-B14F-4D97-AF65-F5344CB8AC3E}">
        <p14:creationId xmlns:p14="http://schemas.microsoft.com/office/powerpoint/2010/main" val="6006123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5.6 </a:t>
            </a:r>
            <a:r>
              <a:rPr lang="en-US" dirty="0" smtClean="0">
                <a:solidFill>
                  <a:schemeClr val="tx2"/>
                </a:solidFill>
                <a:latin typeface="Times New Roman" panose="02020603050405020304" pitchFamily="18" charset="0"/>
                <a:cs typeface="Times New Roman" panose="02020603050405020304" pitchFamily="18" charset="0"/>
              </a:rPr>
              <a:t>Application</a:t>
            </a:r>
            <a:r>
              <a:rPr lang="en-US" dirty="0">
                <a:solidFill>
                  <a:schemeClr val="tx2"/>
                </a:solidFill>
                <a:latin typeface="Times New Roman" panose="02020603050405020304" pitchFamily="18" charset="0"/>
                <a:cs typeface="Times New Roman" panose="02020603050405020304" pitchFamily="18" charset="0"/>
              </a:rPr>
              <a:t>: Compound-Interest Calculations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11)</a:t>
            </a:r>
            <a:endParaRPr lang="en-US" b="0" dirty="0"/>
          </a:p>
        </p:txBody>
      </p:sp>
      <p:sp>
        <p:nvSpPr>
          <p:cNvPr id="3" name="Text Placeholder 2"/>
          <p:cNvSpPr>
            <a:spLocks noGrp="1"/>
          </p:cNvSpPr>
          <p:nvPr>
            <p:ph type="body" idx="1"/>
          </p:nvPr>
        </p:nvSpPr>
        <p:spPr>
          <a:xfrm>
            <a:off x="457200" y="1600200"/>
            <a:ext cx="8229600" cy="4800600"/>
          </a:xfrm>
        </p:spPr>
        <p:txBody>
          <a:bodyPr/>
          <a:lstStyle/>
          <a:p>
            <a:pPr marL="0" indent="0" eaLnBrk="1" hangingPunct="1">
              <a:buFont typeface="Wingdings 3" panose="05040102010807070707" pitchFamily="18" charset="2"/>
              <a:buNone/>
              <a:defRPr/>
            </a:pPr>
            <a:r>
              <a:rPr lang="en-US" sz="1800" b="1" dirty="0">
                <a:solidFill>
                  <a:srgbClr val="000000"/>
                </a:solidFill>
                <a:latin typeface="+mn-lt"/>
              </a:rPr>
              <a:t>Using Stream Manipulators to Format Numeric Output</a:t>
            </a:r>
          </a:p>
          <a:p>
            <a:pPr eaLnBrk="1" hangingPunct="1">
              <a:defRPr/>
            </a:pPr>
            <a:r>
              <a:rPr lang="en-US" sz="1800" dirty="0">
                <a:solidFill>
                  <a:srgbClr val="000000"/>
                </a:solidFill>
                <a:latin typeface="+mn-lt"/>
              </a:rPr>
              <a:t>Parameterized stream manipulators </a:t>
            </a:r>
            <a:r>
              <a:rPr lang="en-US" sz="1800" dirty="0">
                <a:solidFill>
                  <a:srgbClr val="000000"/>
                </a:solidFill>
                <a:latin typeface="Consolas" panose="020B0609020204030204" pitchFamily="49" charset="0"/>
              </a:rPr>
              <a:t>setprecision</a:t>
            </a:r>
            <a:r>
              <a:rPr lang="en-US" sz="1800" dirty="0">
                <a:solidFill>
                  <a:srgbClr val="000000"/>
                </a:solidFill>
                <a:latin typeface="+mn-lt"/>
              </a:rPr>
              <a:t> and </a:t>
            </a:r>
            <a:r>
              <a:rPr lang="en-US" sz="1800" b="1" dirty="0">
                <a:solidFill>
                  <a:schemeClr val="tx1"/>
                </a:solidFill>
                <a:latin typeface="Consolas" panose="020B0609020204030204" pitchFamily="49" charset="0"/>
              </a:rPr>
              <a:t>setw</a:t>
            </a:r>
            <a:r>
              <a:rPr lang="en-US" sz="1800" dirty="0">
                <a:solidFill>
                  <a:srgbClr val="000000"/>
                </a:solidFill>
                <a:latin typeface="+mn-lt"/>
              </a:rPr>
              <a:t> and the nonparameterized stream manipulator </a:t>
            </a:r>
            <a:r>
              <a:rPr lang="en-US" sz="1800" dirty="0">
                <a:solidFill>
                  <a:srgbClr val="000000"/>
                </a:solidFill>
                <a:latin typeface="Consolas" panose="020B0609020204030204" pitchFamily="49" charset="0"/>
              </a:rPr>
              <a:t>fixed</a:t>
            </a:r>
            <a:r>
              <a:rPr lang="en-US" sz="1800" dirty="0">
                <a:solidFill>
                  <a:srgbClr val="000000"/>
                </a:solidFill>
                <a:latin typeface="+mn-lt"/>
              </a:rPr>
              <a:t>.</a:t>
            </a:r>
          </a:p>
          <a:p>
            <a:pPr eaLnBrk="1" hangingPunct="1">
              <a:defRPr/>
            </a:pPr>
            <a:r>
              <a:rPr lang="en-US" sz="1800" dirty="0">
                <a:solidFill>
                  <a:srgbClr val="000000"/>
                </a:solidFill>
                <a:latin typeface="+mn-lt"/>
              </a:rPr>
              <a:t>The stream manipulator </a:t>
            </a:r>
            <a:r>
              <a:rPr lang="en-US" sz="1800" dirty="0">
                <a:solidFill>
                  <a:srgbClr val="000000"/>
                </a:solidFill>
                <a:latin typeface="Consolas" panose="020B0609020204030204" pitchFamily="49" charset="0"/>
              </a:rPr>
              <a:t>setw(4)</a:t>
            </a:r>
            <a:r>
              <a:rPr lang="en-US" sz="1800" dirty="0">
                <a:solidFill>
                  <a:srgbClr val="000000"/>
                </a:solidFill>
                <a:latin typeface="+mn-lt"/>
              </a:rPr>
              <a:t> specifies that the next value output should appear in a </a:t>
            </a:r>
            <a:r>
              <a:rPr lang="en-US" sz="1800" b="1" dirty="0">
                <a:solidFill>
                  <a:schemeClr val="tx1"/>
                </a:solidFill>
                <a:latin typeface="+mn-lt"/>
              </a:rPr>
              <a:t>field width</a:t>
            </a:r>
            <a:r>
              <a:rPr lang="en-US" sz="1800" dirty="0">
                <a:solidFill>
                  <a:srgbClr val="000000"/>
                </a:solidFill>
                <a:latin typeface="+mn-lt"/>
              </a:rPr>
              <a:t> of 4—i.e., </a:t>
            </a:r>
            <a:r>
              <a:rPr lang="en-US" sz="1800" dirty="0">
                <a:solidFill>
                  <a:srgbClr val="000000"/>
                </a:solidFill>
                <a:latin typeface="Consolas" panose="020B0609020204030204" pitchFamily="49" charset="0"/>
              </a:rPr>
              <a:t>cout</a:t>
            </a:r>
            <a:r>
              <a:rPr lang="en-US" sz="1800" dirty="0">
                <a:solidFill>
                  <a:srgbClr val="000000"/>
                </a:solidFill>
                <a:latin typeface="+mn-lt"/>
              </a:rPr>
              <a:t> prints the value with at least 4 character positions.</a:t>
            </a:r>
          </a:p>
          <a:p>
            <a:pPr lvl="1" eaLnBrk="1" hangingPunct="1">
              <a:defRPr/>
            </a:pPr>
            <a:r>
              <a:rPr lang="en-US" sz="1800" dirty="0">
                <a:solidFill>
                  <a:srgbClr val="000000"/>
                </a:solidFill>
                <a:latin typeface="+mn-lt"/>
              </a:rPr>
              <a:t>If less than 4 character positions wide, the value is </a:t>
            </a:r>
            <a:r>
              <a:rPr lang="en-US" sz="1800" b="1" dirty="0">
                <a:solidFill>
                  <a:schemeClr val="tx1"/>
                </a:solidFill>
                <a:latin typeface="+mn-lt"/>
              </a:rPr>
              <a:t>right justified </a:t>
            </a:r>
            <a:r>
              <a:rPr lang="en-US" sz="1800" dirty="0">
                <a:solidFill>
                  <a:srgbClr val="000000"/>
                </a:solidFill>
                <a:latin typeface="+mn-lt"/>
              </a:rPr>
              <a:t>in the field by default.</a:t>
            </a:r>
          </a:p>
          <a:p>
            <a:pPr lvl="1" eaLnBrk="1" hangingPunct="1">
              <a:defRPr/>
            </a:pPr>
            <a:r>
              <a:rPr lang="en-US" sz="1800" dirty="0">
                <a:solidFill>
                  <a:srgbClr val="000000"/>
                </a:solidFill>
                <a:latin typeface="+mn-lt"/>
              </a:rPr>
              <a:t>If more than 4 character positions wide, the field width is extended </a:t>
            </a:r>
            <a:r>
              <a:rPr lang="en-US" sz="1800" b="1" dirty="0">
                <a:solidFill>
                  <a:srgbClr val="000000"/>
                </a:solidFill>
                <a:latin typeface="+mn-lt"/>
              </a:rPr>
              <a:t>rightward</a:t>
            </a:r>
            <a:r>
              <a:rPr lang="en-US" sz="1800" dirty="0">
                <a:solidFill>
                  <a:srgbClr val="000000"/>
                </a:solidFill>
                <a:latin typeface="+mn-lt"/>
              </a:rPr>
              <a:t> to accommodate the entire value.</a:t>
            </a:r>
          </a:p>
          <a:p>
            <a:pPr eaLnBrk="1" hangingPunct="1">
              <a:defRPr/>
            </a:pPr>
            <a:r>
              <a:rPr lang="en-US" sz="1800" dirty="0">
                <a:solidFill>
                  <a:srgbClr val="000000"/>
                </a:solidFill>
                <a:latin typeface="+mn-lt"/>
              </a:rPr>
              <a:t>To indicate that values should be output </a:t>
            </a:r>
            <a:r>
              <a:rPr lang="en-US" sz="1800" b="1" dirty="0">
                <a:solidFill>
                  <a:schemeClr val="tx1"/>
                </a:solidFill>
                <a:latin typeface="+mn-lt"/>
              </a:rPr>
              <a:t>left justified</a:t>
            </a:r>
            <a:r>
              <a:rPr lang="en-US" sz="1800" dirty="0">
                <a:solidFill>
                  <a:srgbClr val="000000"/>
                </a:solidFill>
                <a:latin typeface="+mn-lt"/>
              </a:rPr>
              <a:t>, simply output nonparameterized stream manipulator </a:t>
            </a:r>
            <a:r>
              <a:rPr lang="en-US" sz="1800" b="1" dirty="0" smtClean="0">
                <a:solidFill>
                  <a:schemeClr val="tx1"/>
                </a:solidFill>
                <a:latin typeface="Consolas" panose="020B0609020204030204" pitchFamily="49" charset="0"/>
              </a:rPr>
              <a:t>left</a:t>
            </a:r>
            <a:r>
              <a:rPr lang="en-US" sz="1800" dirty="0" smtClean="0">
                <a:solidFill>
                  <a:srgbClr val="000000"/>
                </a:solidFill>
                <a:latin typeface="+mn-lt"/>
              </a:rPr>
              <a:t>.</a:t>
            </a:r>
            <a:endParaRPr lang="en-US" sz="1800" dirty="0">
              <a:solidFill>
                <a:srgbClr val="000000"/>
              </a:solidFill>
              <a:latin typeface="+mn-lt"/>
            </a:endParaRPr>
          </a:p>
          <a:p>
            <a:pPr eaLnBrk="1" hangingPunct="1">
              <a:defRPr/>
            </a:pPr>
            <a:r>
              <a:rPr lang="en-US" sz="1800" dirty="0">
                <a:solidFill>
                  <a:srgbClr val="000000"/>
                </a:solidFill>
                <a:latin typeface="+mn-lt"/>
              </a:rPr>
              <a:t>Right justification can be restored by outputting nonparameterized stream manipulator </a:t>
            </a:r>
            <a:r>
              <a:rPr lang="en-US" sz="1800" b="1" dirty="0">
                <a:solidFill>
                  <a:schemeClr val="tx1"/>
                </a:solidFill>
                <a:latin typeface="Consolas" panose="020B0609020204030204" pitchFamily="49" charset="0"/>
              </a:rPr>
              <a:t>right</a:t>
            </a:r>
            <a:r>
              <a:rPr lang="en-US" sz="1800" dirty="0" smtClean="0">
                <a:solidFill>
                  <a:schemeClr val="tx1"/>
                </a:solidFill>
                <a:latin typeface="+mn-lt"/>
              </a:rPr>
              <a:t>.</a:t>
            </a:r>
            <a:endParaRPr lang="en-US" sz="1800" dirty="0">
              <a:solidFill>
                <a:schemeClr val="tx1"/>
              </a:solidFill>
              <a:latin typeface="+mn-lt"/>
            </a:endParaRPr>
          </a:p>
        </p:txBody>
      </p:sp>
    </p:spTree>
    <p:extLst>
      <p:ext uri="{BB962C8B-B14F-4D97-AF65-F5344CB8AC3E}">
        <p14:creationId xmlns:p14="http://schemas.microsoft.com/office/powerpoint/2010/main" val="40897916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5.6 </a:t>
            </a:r>
            <a:r>
              <a:rPr lang="en-US" dirty="0" smtClean="0">
                <a:solidFill>
                  <a:schemeClr val="tx2"/>
                </a:solidFill>
                <a:latin typeface="Times New Roman" panose="02020603050405020304" pitchFamily="18" charset="0"/>
                <a:cs typeface="Times New Roman" panose="02020603050405020304" pitchFamily="18" charset="0"/>
              </a:rPr>
              <a:t>Application</a:t>
            </a:r>
            <a:r>
              <a:rPr lang="en-US" dirty="0">
                <a:solidFill>
                  <a:schemeClr val="tx2"/>
                </a:solidFill>
                <a:latin typeface="Times New Roman" panose="02020603050405020304" pitchFamily="18" charset="0"/>
                <a:cs typeface="Times New Roman" panose="02020603050405020304" pitchFamily="18" charset="0"/>
              </a:rPr>
              <a:t>: Compound-Interest Calculations </a:t>
            </a:r>
            <a:r>
              <a:rPr lang="en-US" sz="2000" b="0" dirty="0" smtClean="0">
                <a:solidFill>
                  <a:schemeClr val="tx2"/>
                </a:solidFill>
                <a:latin typeface="Times New Roman" panose="02020603050405020304" pitchFamily="18" charset="0"/>
                <a:cs typeface="Times New Roman" panose="02020603050405020304" pitchFamily="18" charset="0"/>
              </a:rPr>
              <a:t>(3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11)</a:t>
            </a:r>
            <a:endParaRPr lang="en-US"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Stream manipulator </a:t>
            </a:r>
            <a:r>
              <a:rPr lang="en-US" altLang="en-US" sz="2400" dirty="0">
                <a:solidFill>
                  <a:srgbClr val="000000"/>
                </a:solidFill>
                <a:latin typeface="Consolas" panose="020B0609020204030204" pitchFamily="49" charset="0"/>
              </a:rPr>
              <a:t>fixed</a:t>
            </a:r>
            <a:r>
              <a:rPr lang="en-US" altLang="en-US" sz="2400" dirty="0">
                <a:solidFill>
                  <a:srgbClr val="000000"/>
                </a:solidFill>
                <a:latin typeface="+mn-lt"/>
              </a:rPr>
              <a:t> indicates that floating-point values should be output as fixed-point values with decimal points.</a:t>
            </a:r>
          </a:p>
          <a:p>
            <a:pPr eaLnBrk="1" hangingPunct="1"/>
            <a:r>
              <a:rPr lang="en-US" altLang="en-US" sz="2400" dirty="0">
                <a:solidFill>
                  <a:srgbClr val="000000"/>
                </a:solidFill>
                <a:latin typeface="+mn-lt"/>
              </a:rPr>
              <a:t>Stream manipulator </a:t>
            </a:r>
            <a:r>
              <a:rPr lang="en-US" altLang="en-US" sz="2400" dirty="0">
                <a:solidFill>
                  <a:srgbClr val="000000"/>
                </a:solidFill>
                <a:latin typeface="Consolas" panose="020B0609020204030204" pitchFamily="49" charset="0"/>
              </a:rPr>
              <a:t>setprecision</a:t>
            </a:r>
            <a:r>
              <a:rPr lang="en-US" altLang="en-US" sz="2400" dirty="0">
                <a:solidFill>
                  <a:srgbClr val="000000"/>
                </a:solidFill>
                <a:latin typeface="+mn-lt"/>
              </a:rPr>
              <a:t> specifies the number of digits to the right of the decimal point.</a:t>
            </a:r>
          </a:p>
          <a:p>
            <a:pPr eaLnBrk="1" hangingPunct="1"/>
            <a:r>
              <a:rPr lang="en-US" altLang="en-US" sz="2400" dirty="0">
                <a:solidFill>
                  <a:srgbClr val="000000"/>
                </a:solidFill>
                <a:latin typeface="+mn-lt"/>
              </a:rPr>
              <a:t>Stream manipulators </a:t>
            </a:r>
            <a:r>
              <a:rPr lang="en-US" altLang="en-US" sz="2400" dirty="0">
                <a:solidFill>
                  <a:srgbClr val="000000"/>
                </a:solidFill>
                <a:latin typeface="Consolas" panose="020B0609020204030204" pitchFamily="49" charset="0"/>
              </a:rPr>
              <a:t>fixed</a:t>
            </a:r>
            <a:r>
              <a:rPr lang="en-US" altLang="en-US" sz="2400" dirty="0">
                <a:solidFill>
                  <a:srgbClr val="000000"/>
                </a:solidFill>
                <a:latin typeface="+mn-lt"/>
              </a:rPr>
              <a:t> and </a:t>
            </a:r>
            <a:r>
              <a:rPr lang="en-US" altLang="en-US" sz="2400" dirty="0">
                <a:solidFill>
                  <a:srgbClr val="000000"/>
                </a:solidFill>
                <a:latin typeface="Consolas" panose="020B0609020204030204" pitchFamily="49" charset="0"/>
              </a:rPr>
              <a:t>setprecision</a:t>
            </a:r>
            <a:r>
              <a:rPr lang="en-US" altLang="en-US" sz="2400" dirty="0">
                <a:solidFill>
                  <a:srgbClr val="000000"/>
                </a:solidFill>
                <a:latin typeface="+mn-lt"/>
              </a:rPr>
              <a:t> remain in effect until they’re changed—such settings are called </a:t>
            </a:r>
            <a:r>
              <a:rPr lang="en-US" altLang="en-US" sz="2400" b="1" dirty="0">
                <a:solidFill>
                  <a:schemeClr val="tx1"/>
                </a:solidFill>
                <a:latin typeface="+mn-lt"/>
              </a:rPr>
              <a:t>sticky settings</a:t>
            </a:r>
            <a:r>
              <a:rPr lang="en-US" altLang="en-US" sz="2400" dirty="0">
                <a:solidFill>
                  <a:srgbClr val="000000"/>
                </a:solidFill>
                <a:latin typeface="+mn-lt"/>
              </a:rPr>
              <a:t>.</a:t>
            </a:r>
          </a:p>
          <a:p>
            <a:pPr eaLnBrk="1" hangingPunct="1"/>
            <a:r>
              <a:rPr lang="en-US" altLang="en-US" sz="2400" dirty="0">
                <a:solidFill>
                  <a:srgbClr val="000000"/>
                </a:solidFill>
                <a:latin typeface="+mn-lt"/>
              </a:rPr>
              <a:t>The field width specified with </a:t>
            </a:r>
            <a:r>
              <a:rPr lang="en-US" altLang="en-US" sz="2400" dirty="0">
                <a:solidFill>
                  <a:srgbClr val="000000"/>
                </a:solidFill>
                <a:latin typeface="Consolas" panose="020B0609020204030204" pitchFamily="49" charset="0"/>
              </a:rPr>
              <a:t>setw</a:t>
            </a:r>
            <a:r>
              <a:rPr lang="en-US" altLang="en-US" sz="2400" dirty="0">
                <a:solidFill>
                  <a:srgbClr val="000000"/>
                </a:solidFill>
                <a:latin typeface="+mn-lt"/>
              </a:rPr>
              <a:t> applies only to the next value output</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892938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5.6 </a:t>
            </a:r>
            <a:r>
              <a:rPr lang="en-US" dirty="0" smtClean="0">
                <a:solidFill>
                  <a:schemeClr val="tx2"/>
                </a:solidFill>
                <a:latin typeface="Times New Roman" panose="02020603050405020304" pitchFamily="18" charset="0"/>
                <a:cs typeface="Times New Roman" panose="02020603050405020304" pitchFamily="18" charset="0"/>
              </a:rPr>
              <a:t>Application</a:t>
            </a:r>
            <a:r>
              <a:rPr lang="en-US" dirty="0">
                <a:solidFill>
                  <a:schemeClr val="tx2"/>
                </a:solidFill>
                <a:latin typeface="Times New Roman" panose="02020603050405020304" pitchFamily="18" charset="0"/>
                <a:cs typeface="Times New Roman" panose="02020603050405020304" pitchFamily="18" charset="0"/>
              </a:rPr>
              <a:t>: Compound-Interest Calculations </a:t>
            </a:r>
            <a:r>
              <a:rPr lang="en-US" sz="2000" b="0" dirty="0" smtClean="0">
                <a:solidFill>
                  <a:schemeClr val="tx2"/>
                </a:solidFill>
                <a:latin typeface="Times New Roman" panose="02020603050405020304" pitchFamily="18" charset="0"/>
                <a:cs typeface="Times New Roman" panose="02020603050405020304" pitchFamily="18" charset="0"/>
              </a:rPr>
              <a:t>(4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11)</a:t>
            </a:r>
            <a:endParaRPr lang="en-US" dirty="0"/>
          </a:p>
        </p:txBody>
      </p:sp>
      <p:sp>
        <p:nvSpPr>
          <p:cNvPr id="3" name="Text Placeholder 2"/>
          <p:cNvSpPr>
            <a:spLocks noGrp="1"/>
          </p:cNvSpPr>
          <p:nvPr>
            <p:ph type="body" idx="1"/>
          </p:nvPr>
        </p:nvSpPr>
        <p:spPr>
          <a:xfrm>
            <a:off x="457200" y="1600200"/>
            <a:ext cx="8001000" cy="1217031"/>
          </a:xfrm>
        </p:spPr>
        <p:txBody>
          <a:bodyPr/>
          <a:lstStyle/>
          <a:p>
            <a:pPr eaLnBrk="1" hangingPunct="1"/>
            <a:r>
              <a:rPr lang="en-US" altLang="en-US" sz="2200" dirty="0" smtClean="0">
                <a:solidFill>
                  <a:srgbClr val="000000"/>
                </a:solidFill>
                <a:latin typeface="+mn-lt"/>
              </a:rPr>
              <a:t>C++ does </a:t>
            </a:r>
            <a:r>
              <a:rPr lang="en-US" altLang="en-US" sz="2200" b="1" dirty="0" smtClean="0">
                <a:solidFill>
                  <a:srgbClr val="000000"/>
                </a:solidFill>
                <a:latin typeface="+mn-lt"/>
              </a:rPr>
              <a:t>not</a:t>
            </a:r>
            <a:r>
              <a:rPr lang="en-US" altLang="en-US" sz="2200" dirty="0" smtClean="0">
                <a:solidFill>
                  <a:srgbClr val="000000"/>
                </a:solidFill>
                <a:latin typeface="+mn-lt"/>
              </a:rPr>
              <a:t> include an exponentiation operator, so we use the </a:t>
            </a:r>
            <a:r>
              <a:rPr lang="en-US" altLang="en-US" sz="2200" b="1" dirty="0" smtClean="0">
                <a:solidFill>
                  <a:schemeClr val="tx1"/>
                </a:solidFill>
                <a:latin typeface="+mn-lt"/>
              </a:rPr>
              <a:t>standard library function pow.</a:t>
            </a:r>
            <a:endParaRPr lang="en-US" altLang="en-US" sz="2200" b="1" dirty="0">
              <a:solidFill>
                <a:schemeClr val="tx1"/>
              </a:solidFill>
              <a:latin typeface="+mn-lt"/>
            </a:endParaRPr>
          </a:p>
          <a:p>
            <a:pPr lvl="1" eaLnBrk="1" hangingPunct="1"/>
            <a:r>
              <a:rPr lang="en-US" altLang="en-US" sz="2200" dirty="0">
                <a:solidFill>
                  <a:srgbClr val="000000"/>
                </a:solidFill>
                <a:latin typeface="Consolas" panose="020B0609020204030204" pitchFamily="49" charset="0"/>
              </a:rPr>
              <a:t>pow(x</a:t>
            </a:r>
            <a:r>
              <a:rPr lang="en-US" altLang="en-US" sz="2200" dirty="0" smtClean="0">
                <a:solidFill>
                  <a:srgbClr val="000000"/>
                </a:solidFill>
                <a:latin typeface="Consolas" panose="020B0609020204030204" pitchFamily="49" charset="0"/>
              </a:rPr>
              <a:t>,</a:t>
            </a:r>
            <a:r>
              <a:rPr lang="en-US" altLang="en-US" sz="2200" dirty="0">
                <a:solidFill>
                  <a:srgbClr val="000000"/>
                </a:solidFill>
                <a:latin typeface="+mn-lt"/>
              </a:rPr>
              <a:t> </a:t>
            </a:r>
            <a:r>
              <a:rPr lang="en-US" altLang="en-US" sz="2200" dirty="0">
                <a:solidFill>
                  <a:srgbClr val="000000"/>
                </a:solidFill>
                <a:latin typeface="Consolas" panose="020B0609020204030204" pitchFamily="49" charset="0"/>
              </a:rPr>
              <a:t>y)</a:t>
            </a:r>
            <a:r>
              <a:rPr lang="en-US" altLang="en-US" sz="2200" dirty="0">
                <a:solidFill>
                  <a:srgbClr val="000000"/>
                </a:solidFill>
                <a:latin typeface="+mn-lt"/>
              </a:rPr>
              <a:t> calculates the value of </a:t>
            </a:r>
            <a:r>
              <a:rPr lang="en-US" altLang="en-US" sz="2200" dirty="0">
                <a:solidFill>
                  <a:srgbClr val="000000"/>
                </a:solidFill>
                <a:latin typeface="Consolas" panose="020B0609020204030204" pitchFamily="49" charset="0"/>
              </a:rPr>
              <a:t>x</a:t>
            </a:r>
            <a:r>
              <a:rPr lang="en-US" altLang="en-US" sz="2200" dirty="0">
                <a:solidFill>
                  <a:srgbClr val="000000"/>
                </a:solidFill>
                <a:latin typeface="+mn-lt"/>
              </a:rPr>
              <a:t> raised to </a:t>
            </a:r>
            <a:r>
              <a:rPr lang="en-US" altLang="en-US" sz="2200" dirty="0" smtClean="0">
                <a:solidFill>
                  <a:srgbClr val="000000"/>
                </a:solidFill>
                <a:latin typeface="+mn-lt"/>
              </a:rPr>
              <a:t>the</a:t>
            </a:r>
            <a:endParaRPr lang="en-US" altLang="en-US" sz="2200" dirty="0">
              <a:solidFill>
                <a:srgbClr val="000000"/>
              </a:solidFill>
              <a:latin typeface="+mn-lt"/>
            </a:endParaRPr>
          </a:p>
        </p:txBody>
      </p:sp>
      <p:graphicFrame>
        <p:nvGraphicFramePr>
          <p:cNvPr id="6" name="Object 5" descr="Yth"/>
          <p:cNvGraphicFramePr>
            <a:graphicFrameLocks noChangeAspect="1"/>
          </p:cNvGraphicFramePr>
          <p:nvPr>
            <p:extLst>
              <p:ext uri="{D42A27DB-BD31-4B8C-83A1-F6EECF244321}">
                <p14:modId xmlns:p14="http://schemas.microsoft.com/office/powerpoint/2010/main" val="3177668176"/>
              </p:ext>
            </p:extLst>
          </p:nvPr>
        </p:nvGraphicFramePr>
        <p:xfrm>
          <a:off x="7370663" y="2390105"/>
          <a:ext cx="369493" cy="391230"/>
        </p:xfrm>
        <a:graphic>
          <a:graphicData uri="http://schemas.openxmlformats.org/presentationml/2006/ole">
            <mc:AlternateContent xmlns:mc="http://schemas.openxmlformats.org/markup-compatibility/2006">
              <mc:Choice xmlns:v="urn:schemas-microsoft-com:vml" Requires="v">
                <p:oleObj spid="_x0000_s2594" name="Equation" r:id="rId3" imgW="215640" imgH="228600" progId="Equation.DSMT4">
                  <p:embed/>
                </p:oleObj>
              </mc:Choice>
              <mc:Fallback>
                <p:oleObj name="Equation" r:id="rId3" imgW="215640" imgH="228600" progId="Equation.DSMT4">
                  <p:embed/>
                  <p:pic>
                    <p:nvPicPr>
                      <p:cNvPr id="0" name=""/>
                      <p:cNvPicPr/>
                      <p:nvPr/>
                    </p:nvPicPr>
                    <p:blipFill>
                      <a:blip r:embed="rId4"/>
                      <a:stretch>
                        <a:fillRect/>
                      </a:stretch>
                    </p:blipFill>
                    <p:spPr>
                      <a:xfrm>
                        <a:off x="7370663" y="2390105"/>
                        <a:ext cx="369493" cy="391230"/>
                      </a:xfrm>
                      <a:prstGeom prst="rect">
                        <a:avLst/>
                      </a:prstGeom>
                    </p:spPr>
                  </p:pic>
                </p:oleObj>
              </mc:Fallback>
            </mc:AlternateContent>
          </a:graphicData>
        </a:graphic>
      </p:graphicFrame>
      <p:sp>
        <p:nvSpPr>
          <p:cNvPr id="5" name="Text Placeholder 4"/>
          <p:cNvSpPr>
            <a:spLocks noGrp="1"/>
          </p:cNvSpPr>
          <p:nvPr>
            <p:ph type="body" idx="2"/>
          </p:nvPr>
        </p:nvSpPr>
        <p:spPr>
          <a:xfrm>
            <a:off x="457200" y="2817231"/>
            <a:ext cx="8229600" cy="3537849"/>
          </a:xfrm>
        </p:spPr>
        <p:txBody>
          <a:bodyPr/>
          <a:lstStyle/>
          <a:p>
            <a:pPr lvl="1" eaLnBrk="1" hangingPunct="1"/>
            <a:r>
              <a:rPr lang="en-US" altLang="en-US" sz="2200" dirty="0">
                <a:solidFill>
                  <a:srgbClr val="000000"/>
                </a:solidFill>
                <a:latin typeface="+mn-lt"/>
              </a:rPr>
              <a:t>power.</a:t>
            </a:r>
          </a:p>
          <a:p>
            <a:pPr lvl="1" eaLnBrk="1" hangingPunct="1"/>
            <a:r>
              <a:rPr lang="en-US" altLang="en-US" sz="2200" dirty="0">
                <a:solidFill>
                  <a:srgbClr val="000000"/>
                </a:solidFill>
                <a:latin typeface="+mn-lt"/>
              </a:rPr>
              <a:t>Takes two arguments of type </a:t>
            </a:r>
            <a:r>
              <a:rPr lang="en-US" altLang="en-US" sz="2200" dirty="0">
                <a:solidFill>
                  <a:srgbClr val="000000"/>
                </a:solidFill>
                <a:latin typeface="Consolas" panose="020B0609020204030204" pitchFamily="49" charset="0"/>
              </a:rPr>
              <a:t>double</a:t>
            </a:r>
            <a:r>
              <a:rPr lang="en-US" altLang="en-US" sz="2200" dirty="0">
                <a:solidFill>
                  <a:srgbClr val="000000"/>
                </a:solidFill>
                <a:latin typeface="+mn-lt"/>
              </a:rPr>
              <a:t> and returns a </a:t>
            </a:r>
            <a:r>
              <a:rPr lang="en-US" altLang="en-US" sz="2200" dirty="0">
                <a:solidFill>
                  <a:srgbClr val="000000"/>
                </a:solidFill>
                <a:latin typeface="Consolas" panose="020B0609020204030204" pitchFamily="49" charset="0"/>
              </a:rPr>
              <a:t>double</a:t>
            </a:r>
            <a:r>
              <a:rPr lang="en-US" altLang="en-US" sz="2200" dirty="0">
                <a:solidFill>
                  <a:srgbClr val="000000"/>
                </a:solidFill>
                <a:latin typeface="+mn-lt"/>
              </a:rPr>
              <a:t> value.</a:t>
            </a:r>
          </a:p>
          <a:p>
            <a:pPr eaLnBrk="1" hangingPunct="1"/>
            <a:r>
              <a:rPr lang="en-US" altLang="en-US" sz="2200" dirty="0">
                <a:solidFill>
                  <a:srgbClr val="000000"/>
                </a:solidFill>
                <a:latin typeface="+mn-lt"/>
              </a:rPr>
              <a:t>This program will not compile without including header file </a:t>
            </a:r>
            <a:r>
              <a:rPr lang="en-US" altLang="en-US" sz="2200" dirty="0">
                <a:solidFill>
                  <a:srgbClr val="000000"/>
                </a:solidFill>
                <a:latin typeface="Consolas" panose="020B0609020204030204" pitchFamily="49" charset="0"/>
              </a:rPr>
              <a:t>&lt;cmath&gt;</a:t>
            </a:r>
            <a:r>
              <a:rPr lang="en-US" altLang="en-US" sz="2200" dirty="0">
                <a:solidFill>
                  <a:srgbClr val="000000"/>
                </a:solidFill>
                <a:latin typeface="+mn-lt"/>
              </a:rPr>
              <a:t>.</a:t>
            </a:r>
          </a:p>
          <a:p>
            <a:pPr lvl="1" eaLnBrk="1" hangingPunct="1"/>
            <a:r>
              <a:rPr lang="en-US" altLang="en-US" sz="2200" dirty="0">
                <a:solidFill>
                  <a:srgbClr val="000000"/>
                </a:solidFill>
                <a:latin typeface="+mn-lt"/>
              </a:rPr>
              <a:t>Includes information that tells the compiler to convert the value of </a:t>
            </a:r>
            <a:r>
              <a:rPr lang="en-US" altLang="en-US" sz="2200" dirty="0">
                <a:solidFill>
                  <a:srgbClr val="000000"/>
                </a:solidFill>
                <a:latin typeface="Consolas" panose="020B0609020204030204" pitchFamily="49" charset="0"/>
              </a:rPr>
              <a:t>year</a:t>
            </a:r>
            <a:r>
              <a:rPr lang="en-US" altLang="en-US" sz="2200" dirty="0">
                <a:solidFill>
                  <a:srgbClr val="000000"/>
                </a:solidFill>
                <a:latin typeface="+mn-lt"/>
              </a:rPr>
              <a:t> to a temporary </a:t>
            </a:r>
            <a:r>
              <a:rPr lang="en-US" altLang="en-US" sz="2200" dirty="0">
                <a:solidFill>
                  <a:srgbClr val="000000"/>
                </a:solidFill>
                <a:latin typeface="Consolas" panose="020B0609020204030204" pitchFamily="49" charset="0"/>
              </a:rPr>
              <a:t>double</a:t>
            </a:r>
            <a:r>
              <a:rPr lang="en-US" altLang="en-US" sz="2200" dirty="0">
                <a:solidFill>
                  <a:srgbClr val="000000"/>
                </a:solidFill>
                <a:latin typeface="+mn-lt"/>
              </a:rPr>
              <a:t> representation before calling the function.</a:t>
            </a:r>
          </a:p>
          <a:p>
            <a:pPr lvl="1" eaLnBrk="1" hangingPunct="1"/>
            <a:r>
              <a:rPr lang="en-US" altLang="en-US" sz="2200" dirty="0">
                <a:solidFill>
                  <a:srgbClr val="000000"/>
                </a:solidFill>
                <a:latin typeface="+mn-lt"/>
              </a:rPr>
              <a:t>Contained in </a:t>
            </a:r>
            <a:r>
              <a:rPr lang="en-US" altLang="en-US" sz="2200" dirty="0">
                <a:solidFill>
                  <a:srgbClr val="000000"/>
                </a:solidFill>
                <a:latin typeface="Consolas" panose="020B0609020204030204" pitchFamily="49" charset="0"/>
              </a:rPr>
              <a:t>pow’s</a:t>
            </a:r>
            <a:r>
              <a:rPr lang="en-US" altLang="en-US" sz="2200" dirty="0">
                <a:solidFill>
                  <a:srgbClr val="000000"/>
                </a:solidFill>
                <a:latin typeface="+mn-lt"/>
              </a:rPr>
              <a:t> function prototype.</a:t>
            </a:r>
            <a:endParaRPr lang="en-US" dirty="0">
              <a:latin typeface="+mn-lt"/>
            </a:endParaRPr>
          </a:p>
        </p:txBody>
      </p:sp>
    </p:spTree>
    <p:extLst>
      <p:ext uri="{BB962C8B-B14F-4D97-AF65-F5344CB8AC3E}">
        <p14:creationId xmlns:p14="http://schemas.microsoft.com/office/powerpoint/2010/main" val="11337340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Tip 5.1</a:t>
            </a:r>
          </a:p>
        </p:txBody>
      </p:sp>
      <p:sp>
        <p:nvSpPr>
          <p:cNvPr id="3" name="Text Placeholder 2"/>
          <p:cNvSpPr>
            <a:spLocks noGrp="1"/>
          </p:cNvSpPr>
          <p:nvPr>
            <p:ph type="body" idx="1"/>
          </p:nvPr>
        </p:nvSpPr>
        <p:spPr/>
        <p:txBody>
          <a:bodyPr/>
          <a:lstStyle/>
          <a:p>
            <a:pPr marL="0" indent="0">
              <a:buNone/>
            </a:pPr>
            <a:r>
              <a:rPr lang="en-US" sz="2400" dirty="0">
                <a:latin typeface="+mn-lt"/>
              </a:rPr>
              <a:t>In loops, avoid calculations for which the result never changes—such calculations </a:t>
            </a:r>
            <a:r>
              <a:rPr lang="en-US" sz="2400" dirty="0" smtClean="0">
                <a:latin typeface="+mn-lt"/>
              </a:rPr>
              <a:t>should typically </a:t>
            </a:r>
            <a:r>
              <a:rPr lang="en-US" sz="2400" dirty="0">
                <a:latin typeface="+mn-lt"/>
              </a:rPr>
              <a:t>be placed before the loop. Many of today’s sophisticated optimizing compilers </a:t>
            </a:r>
            <a:r>
              <a:rPr lang="en-US" sz="2400" dirty="0" smtClean="0">
                <a:latin typeface="+mn-lt"/>
              </a:rPr>
              <a:t>will place </a:t>
            </a:r>
            <a:r>
              <a:rPr lang="en-US" sz="2400" dirty="0">
                <a:latin typeface="+mn-lt"/>
              </a:rPr>
              <a:t>such calculations before loops in the compiled code.</a:t>
            </a:r>
          </a:p>
        </p:txBody>
      </p:sp>
    </p:spTree>
    <p:extLst>
      <p:ext uri="{BB962C8B-B14F-4D97-AF65-F5344CB8AC3E}">
        <p14:creationId xmlns:p14="http://schemas.microsoft.com/office/powerpoint/2010/main" val="9651286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5.6 Application</a:t>
            </a:r>
            <a:r>
              <a:rPr lang="en-US" dirty="0">
                <a:solidFill>
                  <a:schemeClr val="tx2"/>
                </a:solidFill>
                <a:latin typeface="Times New Roman" panose="02020603050405020304" pitchFamily="18" charset="0"/>
                <a:cs typeface="Times New Roman" panose="02020603050405020304" pitchFamily="18" charset="0"/>
              </a:rPr>
              <a:t>: Compound-Interest Calculations </a:t>
            </a:r>
            <a:r>
              <a:rPr lang="en-US" sz="2000" b="0" dirty="0" smtClean="0">
                <a:solidFill>
                  <a:schemeClr val="tx2"/>
                </a:solidFill>
                <a:latin typeface="Times New Roman" panose="02020603050405020304" pitchFamily="18" charset="0"/>
                <a:cs typeface="Times New Roman" panose="02020603050405020304" pitchFamily="18" charset="0"/>
              </a:rPr>
              <a:t>(5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11)</a:t>
            </a:r>
            <a:endParaRPr lang="en-US" dirty="0"/>
          </a:p>
        </p:txBody>
      </p:sp>
      <p:sp>
        <p:nvSpPr>
          <p:cNvPr id="3" name="Text Placeholder 2"/>
          <p:cNvSpPr>
            <a:spLocks noGrp="1"/>
          </p:cNvSpPr>
          <p:nvPr>
            <p:ph type="body" idx="1"/>
          </p:nvPr>
        </p:nvSpPr>
        <p:spPr/>
        <p:txBody>
          <a:bodyPr/>
          <a:lstStyle/>
          <a:p>
            <a:r>
              <a:rPr lang="en-US" altLang="en-US" sz="2400" dirty="0">
                <a:solidFill>
                  <a:srgbClr val="000000"/>
                </a:solidFill>
                <a:latin typeface="+mn-lt"/>
              </a:rPr>
              <a:t>Variables of type </a:t>
            </a:r>
            <a:r>
              <a:rPr lang="en-US" altLang="en-US" sz="2400" dirty="0">
                <a:solidFill>
                  <a:srgbClr val="000000"/>
                </a:solidFill>
                <a:latin typeface="Consolas" panose="020B0609020204030204" pitchFamily="49" charset="0"/>
              </a:rPr>
              <a:t>float</a:t>
            </a:r>
            <a:r>
              <a:rPr lang="en-US" altLang="en-US" sz="2400" dirty="0">
                <a:solidFill>
                  <a:srgbClr val="000000"/>
                </a:solidFill>
                <a:latin typeface="+mn-lt"/>
              </a:rPr>
              <a:t> represent single-precision floating-point numbers and have approximately seven significant digits on most of today’s systems</a:t>
            </a:r>
            <a:r>
              <a:rPr lang="en-US" altLang="en-US" sz="2400" dirty="0" smtClean="0">
                <a:solidFill>
                  <a:srgbClr val="000000"/>
                </a:solidFill>
                <a:latin typeface="+mn-lt"/>
              </a:rPr>
              <a:t>.</a:t>
            </a:r>
            <a:endParaRPr lang="en-US" altLang="en-US" sz="2400" dirty="0">
              <a:solidFill>
                <a:srgbClr val="000000"/>
              </a:solidFill>
              <a:latin typeface="+mn-lt"/>
            </a:endParaRPr>
          </a:p>
          <a:p>
            <a:r>
              <a:rPr lang="en-US" altLang="en-US" sz="2400" dirty="0">
                <a:solidFill>
                  <a:srgbClr val="000000"/>
                </a:solidFill>
                <a:latin typeface="+mn-lt"/>
              </a:rPr>
              <a:t>Variables of type </a:t>
            </a:r>
            <a:r>
              <a:rPr lang="en-US" altLang="en-US" sz="2400" dirty="0">
                <a:solidFill>
                  <a:srgbClr val="000000"/>
                </a:solidFill>
                <a:latin typeface="Consolas" panose="020B0609020204030204" pitchFamily="49" charset="0"/>
              </a:rPr>
              <a:t>double</a:t>
            </a:r>
            <a:r>
              <a:rPr lang="en-US" altLang="en-US" sz="2400" dirty="0">
                <a:solidFill>
                  <a:srgbClr val="000000"/>
                </a:solidFill>
                <a:latin typeface="+mn-lt"/>
              </a:rPr>
              <a:t> represent double-precision floating-point numbers</a:t>
            </a:r>
            <a:r>
              <a:rPr lang="en-US" altLang="en-US" sz="2400" dirty="0" smtClean="0">
                <a:solidFill>
                  <a:srgbClr val="000000"/>
                </a:solidFill>
                <a:latin typeface="+mn-lt"/>
              </a:rPr>
              <a:t>.</a:t>
            </a:r>
            <a:endParaRPr lang="en-US" altLang="en-US" sz="2400" dirty="0">
              <a:solidFill>
                <a:srgbClr val="000000"/>
              </a:solidFill>
              <a:latin typeface="+mn-lt"/>
            </a:endParaRPr>
          </a:p>
          <a:p>
            <a:pPr lvl="1"/>
            <a:r>
              <a:rPr lang="en-US" altLang="en-US" sz="2400" dirty="0">
                <a:solidFill>
                  <a:srgbClr val="000000"/>
                </a:solidFill>
                <a:latin typeface="+mn-lt"/>
              </a:rPr>
              <a:t>These require twice as much memory as </a:t>
            </a:r>
            <a:r>
              <a:rPr lang="en-US" altLang="en-US" sz="2400" dirty="0">
                <a:solidFill>
                  <a:srgbClr val="000000"/>
                </a:solidFill>
                <a:latin typeface="Consolas" panose="020B0609020204030204" pitchFamily="49" charset="0"/>
              </a:rPr>
              <a:t>float </a:t>
            </a:r>
            <a:r>
              <a:rPr lang="en-US" altLang="en-US" sz="2400" dirty="0">
                <a:solidFill>
                  <a:srgbClr val="000000"/>
                </a:solidFill>
                <a:latin typeface="+mn-lt"/>
              </a:rPr>
              <a:t>variables and provide approximately </a:t>
            </a:r>
            <a:r>
              <a:rPr lang="en-US" altLang="en-US" sz="2400" dirty="0">
                <a:solidFill>
                  <a:srgbClr val="000000"/>
                </a:solidFill>
                <a:latin typeface="Consolas" panose="020B0609020204030204" pitchFamily="49" charset="0"/>
              </a:rPr>
              <a:t>15</a:t>
            </a:r>
            <a:r>
              <a:rPr lang="en-US" altLang="en-US" sz="2400" dirty="0">
                <a:solidFill>
                  <a:srgbClr val="000000"/>
                </a:solidFill>
                <a:latin typeface="+mn-lt"/>
              </a:rPr>
              <a:t> significant digits on most of today’s systems—approximately double the precision of </a:t>
            </a:r>
            <a:r>
              <a:rPr lang="en-US" altLang="en-US" sz="2400" dirty="0">
                <a:solidFill>
                  <a:srgbClr val="000000"/>
                </a:solidFill>
                <a:latin typeface="Consolas" panose="020B0609020204030204" pitchFamily="49" charset="0"/>
              </a:rPr>
              <a:t>float</a:t>
            </a:r>
            <a:r>
              <a:rPr lang="en-US" altLang="en-US" sz="2400" dirty="0">
                <a:solidFill>
                  <a:srgbClr val="000000"/>
                </a:solidFill>
                <a:latin typeface="+mn-lt"/>
              </a:rPr>
              <a:t> variables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3159988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5.6 Application</a:t>
            </a:r>
            <a:r>
              <a:rPr lang="en-US" dirty="0">
                <a:solidFill>
                  <a:schemeClr val="tx2"/>
                </a:solidFill>
                <a:latin typeface="Times New Roman" panose="02020603050405020304" pitchFamily="18" charset="0"/>
                <a:cs typeface="Times New Roman" panose="02020603050405020304" pitchFamily="18" charset="0"/>
              </a:rPr>
              <a:t>: Compound-Interest Calculations </a:t>
            </a:r>
            <a:r>
              <a:rPr lang="en-US" sz="2000" b="0" dirty="0" smtClean="0">
                <a:solidFill>
                  <a:schemeClr val="tx2"/>
                </a:solidFill>
                <a:latin typeface="Times New Roman" panose="02020603050405020304" pitchFamily="18" charset="0"/>
                <a:cs typeface="Times New Roman" panose="02020603050405020304" pitchFamily="18" charset="0"/>
              </a:rPr>
              <a:t>(6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11)</a:t>
            </a:r>
            <a:endParaRPr lang="en-US" dirty="0"/>
          </a:p>
        </p:txBody>
      </p:sp>
      <p:sp>
        <p:nvSpPr>
          <p:cNvPr id="3" name="Text Placeholder 2"/>
          <p:cNvSpPr>
            <a:spLocks noGrp="1"/>
          </p:cNvSpPr>
          <p:nvPr>
            <p:ph type="body" idx="1"/>
          </p:nvPr>
        </p:nvSpPr>
        <p:spPr/>
        <p:txBody>
          <a:bodyPr/>
          <a:lstStyle/>
          <a:p>
            <a:r>
              <a:rPr lang="en-US" altLang="en-US" sz="2400" dirty="0" smtClean="0">
                <a:solidFill>
                  <a:srgbClr val="000000"/>
                </a:solidFill>
                <a:latin typeface="+mn-lt"/>
              </a:rPr>
              <a:t>Most programmers represent floating-point numbers with type </a:t>
            </a:r>
            <a:r>
              <a:rPr lang="en-US" altLang="en-US" sz="2400" dirty="0" smtClean="0">
                <a:solidFill>
                  <a:srgbClr val="000000"/>
                </a:solidFill>
                <a:latin typeface="Consolas" panose="020B0609020204030204" pitchFamily="49" charset="0"/>
              </a:rPr>
              <a:t>double</a:t>
            </a:r>
            <a:r>
              <a:rPr lang="en-US" altLang="en-US" sz="2400" dirty="0" smtClean="0">
                <a:solidFill>
                  <a:srgbClr val="000000"/>
                </a:solidFill>
                <a:latin typeface="+mn-lt"/>
              </a:rPr>
              <a:t>.</a:t>
            </a:r>
          </a:p>
          <a:p>
            <a:r>
              <a:rPr lang="en-US" altLang="en-US" sz="2400" dirty="0" smtClean="0">
                <a:solidFill>
                  <a:srgbClr val="000000"/>
                </a:solidFill>
                <a:latin typeface="+mn-lt"/>
              </a:rPr>
              <a:t>C++ treats all floating-point numbers you type in a program’s source code (such as 7.33 and 0.0975) as </a:t>
            </a:r>
            <a:r>
              <a:rPr lang="en-US" altLang="en-US" sz="2400" dirty="0" smtClean="0">
                <a:solidFill>
                  <a:srgbClr val="000000"/>
                </a:solidFill>
                <a:latin typeface="Consolas" panose="020B0609020204030204" pitchFamily="49" charset="0"/>
              </a:rPr>
              <a:t>double</a:t>
            </a:r>
            <a:r>
              <a:rPr lang="en-US" altLang="en-US" sz="2400" dirty="0" smtClean="0">
                <a:solidFill>
                  <a:srgbClr val="000000"/>
                </a:solidFill>
                <a:latin typeface="+mn-lt"/>
              </a:rPr>
              <a:t> values by default.</a:t>
            </a:r>
          </a:p>
          <a:p>
            <a:r>
              <a:rPr lang="en-US" altLang="en-US" sz="2400" dirty="0" smtClean="0">
                <a:solidFill>
                  <a:srgbClr val="000000"/>
                </a:solidFill>
                <a:latin typeface="+mn-lt"/>
              </a:rPr>
              <a:t>Such values in the source code are known as floating-point literals.</a:t>
            </a:r>
          </a:p>
        </p:txBody>
      </p:sp>
    </p:spTree>
    <p:extLst>
      <p:ext uri="{BB962C8B-B14F-4D97-AF65-F5344CB8AC3E}">
        <p14:creationId xmlns:p14="http://schemas.microsoft.com/office/powerpoint/2010/main" val="4130742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5.6 Application</a:t>
            </a:r>
            <a:r>
              <a:rPr lang="en-US" dirty="0">
                <a:solidFill>
                  <a:schemeClr val="tx2"/>
                </a:solidFill>
                <a:latin typeface="Times New Roman" panose="02020603050405020304" pitchFamily="18" charset="0"/>
                <a:cs typeface="Times New Roman" panose="02020603050405020304" pitchFamily="18" charset="0"/>
              </a:rPr>
              <a:t>: Compound-Interest Calculations </a:t>
            </a:r>
            <a:r>
              <a:rPr lang="en-US" sz="2000" b="0" dirty="0" smtClean="0">
                <a:solidFill>
                  <a:schemeClr val="tx2"/>
                </a:solidFill>
                <a:latin typeface="Times New Roman" panose="02020603050405020304" pitchFamily="18" charset="0"/>
                <a:cs typeface="Times New Roman" panose="02020603050405020304" pitchFamily="18" charset="0"/>
              </a:rPr>
              <a:t>(7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11)</a:t>
            </a:r>
            <a:endParaRPr lang="en-US" dirty="0"/>
          </a:p>
        </p:txBody>
      </p:sp>
      <p:sp>
        <p:nvSpPr>
          <p:cNvPr id="3" name="Text Placeholder 2"/>
          <p:cNvSpPr>
            <a:spLocks noGrp="1"/>
          </p:cNvSpPr>
          <p:nvPr>
            <p:ph type="body" idx="1"/>
          </p:nvPr>
        </p:nvSpPr>
        <p:spPr/>
        <p:txBody>
          <a:bodyPr/>
          <a:lstStyle/>
          <a:p>
            <a:r>
              <a:rPr lang="en-US" altLang="en-US" sz="2400" dirty="0">
                <a:solidFill>
                  <a:srgbClr val="000000"/>
                </a:solidFill>
                <a:latin typeface="+mn-lt"/>
              </a:rPr>
              <a:t>In conventional arithmetic, floating-point numbers often arise as a result of division—when we divide 10 by 3, the result is 3.3333333…, with the sequence of 3s repeating infinitely</a:t>
            </a:r>
            <a:r>
              <a:rPr lang="en-US" altLang="en-US" sz="2400" dirty="0" smtClean="0">
                <a:solidFill>
                  <a:srgbClr val="000000"/>
                </a:solidFill>
                <a:latin typeface="+mn-lt"/>
              </a:rPr>
              <a:t>.</a:t>
            </a:r>
            <a:endParaRPr lang="en-US" altLang="en-US" sz="2400" dirty="0">
              <a:solidFill>
                <a:srgbClr val="000000"/>
              </a:solidFill>
              <a:latin typeface="+mn-lt"/>
            </a:endParaRPr>
          </a:p>
          <a:p>
            <a:r>
              <a:rPr lang="en-US" altLang="en-US" sz="2400" dirty="0">
                <a:solidFill>
                  <a:srgbClr val="000000"/>
                </a:solidFill>
                <a:latin typeface="+mn-lt"/>
              </a:rPr>
              <a:t>The computer allocates only a fixed amount of space to hold such a value, so clearly the stored floating-point value can be only an approximation</a:t>
            </a:r>
            <a:r>
              <a:rPr lang="en-US" altLang="en-US" sz="2400" dirty="0" smtClean="0">
                <a:solidFill>
                  <a:srgbClr val="000000"/>
                </a:solidFill>
                <a:latin typeface="+mn-lt"/>
              </a:rPr>
              <a:t>.</a:t>
            </a:r>
            <a:endParaRPr lang="en-US" altLang="en-US" sz="2400" dirty="0">
              <a:solidFill>
                <a:srgbClr val="000000"/>
              </a:solidFill>
              <a:latin typeface="+mn-lt"/>
            </a:endParaRPr>
          </a:p>
          <a:p>
            <a:r>
              <a:rPr lang="en-US" altLang="en-US" sz="2400" dirty="0">
                <a:solidFill>
                  <a:srgbClr val="000000"/>
                </a:solidFill>
                <a:latin typeface="Consolas" panose="020B0609020204030204" pitchFamily="49" charset="0"/>
              </a:rPr>
              <a:t>double</a:t>
            </a:r>
            <a:r>
              <a:rPr lang="en-US" altLang="en-US" sz="2400" dirty="0">
                <a:solidFill>
                  <a:srgbClr val="000000"/>
                </a:solidFill>
                <a:latin typeface="+mn-lt"/>
              </a:rPr>
              <a:t> suffers from what we call representational error</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21211483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5.6</a:t>
            </a:r>
          </a:p>
        </p:txBody>
      </p:sp>
      <p:sp>
        <p:nvSpPr>
          <p:cNvPr id="3" name="Text Placeholder 2"/>
          <p:cNvSpPr>
            <a:spLocks noGrp="1"/>
          </p:cNvSpPr>
          <p:nvPr>
            <p:ph type="body" idx="1"/>
          </p:nvPr>
        </p:nvSpPr>
        <p:spPr/>
        <p:txBody>
          <a:bodyPr/>
          <a:lstStyle/>
          <a:p>
            <a:pPr marL="0" indent="0">
              <a:buNone/>
            </a:pPr>
            <a:r>
              <a:rPr lang="en-US" sz="2400" dirty="0">
                <a:latin typeface="+mn-lt"/>
              </a:rPr>
              <a:t>Using floating-point numbers in a manner that assumes they’re represented exactly (e.g</a:t>
            </a:r>
            <a:r>
              <a:rPr lang="en-US" sz="2400" dirty="0" smtClean="0">
                <a:latin typeface="+mn-lt"/>
              </a:rPr>
              <a:t>., using </a:t>
            </a:r>
            <a:r>
              <a:rPr lang="en-US" sz="2400" dirty="0">
                <a:latin typeface="+mn-lt"/>
              </a:rPr>
              <a:t>them in comparisons for equality) can lead to incorrect results. Floating-point </a:t>
            </a:r>
            <a:r>
              <a:rPr lang="en-US" sz="2400" dirty="0" smtClean="0">
                <a:latin typeface="+mn-lt"/>
              </a:rPr>
              <a:t>numbers are </a:t>
            </a:r>
            <a:r>
              <a:rPr lang="en-US" sz="2400" dirty="0">
                <a:latin typeface="+mn-lt"/>
              </a:rPr>
              <a:t>represented only </a:t>
            </a:r>
            <a:r>
              <a:rPr lang="en-US" sz="2400" dirty="0">
                <a:latin typeface="Consolas" panose="020B0609020204030204" pitchFamily="49" charset="0"/>
              </a:rPr>
              <a:t>approximately</a:t>
            </a:r>
            <a:r>
              <a:rPr lang="en-US" sz="2400" dirty="0">
                <a:latin typeface="+mn-lt"/>
              </a:rPr>
              <a:t>.</a:t>
            </a:r>
          </a:p>
        </p:txBody>
      </p:sp>
    </p:spTree>
    <p:extLst>
      <p:ext uri="{BB962C8B-B14F-4D97-AF65-F5344CB8AC3E}">
        <p14:creationId xmlns:p14="http://schemas.microsoft.com/office/powerpoint/2010/main" val="1196135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smtClean="0"/>
              <a:t>(2 </a:t>
            </a:r>
            <a:r>
              <a:rPr lang="en-US" sz="2000" b="0" dirty="0"/>
              <a:t>of </a:t>
            </a:r>
            <a:r>
              <a:rPr lang="en-US" sz="2000" b="0" dirty="0" smtClean="0"/>
              <a:t>3)</a:t>
            </a:r>
            <a:endParaRPr lang="en-US" dirty="0"/>
          </a:p>
        </p:txBody>
      </p:sp>
      <p:sp>
        <p:nvSpPr>
          <p:cNvPr id="3" name="Text Placeholder 2"/>
          <p:cNvSpPr>
            <a:spLocks noGrp="1"/>
          </p:cNvSpPr>
          <p:nvPr>
            <p:ph type="body" idx="1"/>
          </p:nvPr>
        </p:nvSpPr>
        <p:spPr/>
        <p:txBody>
          <a:bodyPr/>
          <a:lstStyle/>
          <a:p>
            <a:pPr marL="741600" lvl="1" indent="-284400">
              <a:buNone/>
            </a:pPr>
            <a:r>
              <a:rPr lang="en-US" sz="2400" dirty="0" smtClean="0">
                <a:solidFill>
                  <a:schemeClr val="tx2"/>
                </a:solidFill>
                <a:latin typeface="+mn-lt"/>
              </a:rPr>
              <a:t>5.7.1</a:t>
            </a:r>
            <a:r>
              <a:rPr lang="en-US" sz="2400" dirty="0" smtClean="0">
                <a:latin typeface="+mn-lt"/>
              </a:rPr>
              <a:t> </a:t>
            </a:r>
            <a:r>
              <a:rPr lang="en-US" sz="2400" dirty="0">
                <a:latin typeface="+mn-lt"/>
              </a:rPr>
              <a:t>Demonstrating Class </a:t>
            </a:r>
            <a:r>
              <a:rPr lang="en-US" sz="2400" dirty="0">
                <a:latin typeface="Consolas" panose="020B0609020204030204" pitchFamily="49" charset="0"/>
              </a:rPr>
              <a:t>DollarAmount</a:t>
            </a:r>
          </a:p>
          <a:p>
            <a:pPr marL="741600" lvl="1" indent="-284400">
              <a:buNone/>
            </a:pPr>
            <a:r>
              <a:rPr lang="en-US" sz="2400" dirty="0">
                <a:solidFill>
                  <a:schemeClr val="tx2"/>
                </a:solidFill>
                <a:latin typeface="+mn-lt"/>
              </a:rPr>
              <a:t>5.7.2</a:t>
            </a:r>
            <a:r>
              <a:rPr lang="en-US" sz="2400" dirty="0">
                <a:latin typeface="+mn-lt"/>
              </a:rPr>
              <a:t> Class </a:t>
            </a:r>
            <a:r>
              <a:rPr lang="en-US" sz="2400" dirty="0" smtClean="0">
                <a:latin typeface="Consolas" panose="020B0609020204030204" pitchFamily="49" charset="0"/>
              </a:rPr>
              <a:t>DollarAmount</a:t>
            </a:r>
          </a:p>
          <a:p>
            <a:pPr marL="0" indent="168275">
              <a:buNone/>
            </a:pPr>
            <a:r>
              <a:rPr lang="en-US" sz="2400" b="1" dirty="0">
                <a:solidFill>
                  <a:schemeClr val="tx2"/>
                </a:solidFill>
                <a:latin typeface="+mn-lt"/>
              </a:rPr>
              <a:t>5.8</a:t>
            </a:r>
            <a:r>
              <a:rPr lang="en-US" sz="2400" b="1" dirty="0">
                <a:latin typeface="+mn-lt"/>
              </a:rPr>
              <a:t> </a:t>
            </a:r>
            <a:r>
              <a:rPr lang="en-US" sz="2400" dirty="0">
                <a:latin typeface="Consolas" panose="020B0609020204030204" pitchFamily="49" charset="0"/>
              </a:rPr>
              <a:t>do…while</a:t>
            </a:r>
            <a:r>
              <a:rPr lang="en-US" sz="2400" dirty="0">
                <a:latin typeface="+mn-lt"/>
              </a:rPr>
              <a:t> Iteration </a:t>
            </a:r>
            <a:r>
              <a:rPr lang="en-US" sz="2400" dirty="0" smtClean="0">
                <a:latin typeface="+mn-lt"/>
              </a:rPr>
              <a:t>Statement</a:t>
            </a:r>
          </a:p>
          <a:p>
            <a:pPr marL="0" indent="168275">
              <a:buNone/>
            </a:pPr>
            <a:r>
              <a:rPr lang="en-US" sz="2400" b="1" dirty="0">
                <a:solidFill>
                  <a:schemeClr val="tx2"/>
                </a:solidFill>
                <a:latin typeface="+mn-lt"/>
              </a:rPr>
              <a:t>5.9</a:t>
            </a:r>
            <a:r>
              <a:rPr lang="en-US" sz="2400" b="1" dirty="0">
                <a:latin typeface="+mn-lt"/>
              </a:rPr>
              <a:t> </a:t>
            </a:r>
            <a:r>
              <a:rPr lang="en-US" sz="2400" dirty="0">
                <a:latin typeface="Consolas" panose="020B0609020204030204" pitchFamily="49" charset="0"/>
              </a:rPr>
              <a:t>switch</a:t>
            </a:r>
            <a:r>
              <a:rPr lang="en-US" sz="2400" dirty="0">
                <a:latin typeface="+mn-lt"/>
              </a:rPr>
              <a:t> Multiple-Selection Statement</a:t>
            </a:r>
          </a:p>
          <a:p>
            <a:pPr marL="0" indent="0">
              <a:buNone/>
            </a:pPr>
            <a:r>
              <a:rPr lang="en-US" sz="2400" b="1" dirty="0">
                <a:solidFill>
                  <a:schemeClr val="tx2"/>
                </a:solidFill>
                <a:latin typeface="+mn-lt"/>
              </a:rPr>
              <a:t>5.10</a:t>
            </a:r>
            <a:r>
              <a:rPr lang="en-US" sz="2400" b="1" dirty="0">
                <a:latin typeface="+mn-lt"/>
              </a:rPr>
              <a:t> </a:t>
            </a:r>
            <a:r>
              <a:rPr lang="en-US" sz="2400" dirty="0">
                <a:latin typeface="Consolas" panose="020B0609020204030204" pitchFamily="49" charset="0"/>
              </a:rPr>
              <a:t>break</a:t>
            </a:r>
            <a:r>
              <a:rPr lang="en-US" sz="2400" dirty="0">
                <a:latin typeface="+mn-lt"/>
              </a:rPr>
              <a:t> and </a:t>
            </a:r>
            <a:r>
              <a:rPr lang="en-US" sz="2400" dirty="0">
                <a:latin typeface="Consolas" panose="020B0609020204030204" pitchFamily="49" charset="0"/>
              </a:rPr>
              <a:t>continue</a:t>
            </a:r>
            <a:r>
              <a:rPr lang="en-US" sz="2400" dirty="0">
                <a:latin typeface="+mn-lt"/>
              </a:rPr>
              <a:t> </a:t>
            </a:r>
            <a:r>
              <a:rPr lang="en-US" sz="2400" dirty="0" smtClean="0">
                <a:latin typeface="+mn-lt"/>
              </a:rPr>
              <a:t>Statements</a:t>
            </a:r>
          </a:p>
          <a:p>
            <a:pPr marL="741600" lvl="1" indent="-284400">
              <a:buNone/>
            </a:pPr>
            <a:r>
              <a:rPr lang="en-US" sz="2400" dirty="0">
                <a:solidFill>
                  <a:schemeClr val="tx2"/>
                </a:solidFill>
                <a:latin typeface="+mn-lt"/>
              </a:rPr>
              <a:t>5.10.1</a:t>
            </a:r>
            <a:r>
              <a:rPr lang="en-US" sz="2400" dirty="0">
                <a:latin typeface="+mn-lt"/>
              </a:rPr>
              <a:t> </a:t>
            </a:r>
            <a:r>
              <a:rPr lang="en-US" sz="2400" dirty="0">
                <a:latin typeface="Consolas" panose="020B0609020204030204" pitchFamily="49" charset="0"/>
              </a:rPr>
              <a:t>break</a:t>
            </a:r>
            <a:r>
              <a:rPr lang="en-US" sz="2400" dirty="0">
                <a:latin typeface="+mn-lt"/>
              </a:rPr>
              <a:t> Statement</a:t>
            </a:r>
          </a:p>
          <a:p>
            <a:pPr marL="741600" lvl="1" indent="-284400">
              <a:buNone/>
            </a:pPr>
            <a:r>
              <a:rPr lang="en-US" sz="2400" dirty="0">
                <a:solidFill>
                  <a:schemeClr val="tx2"/>
                </a:solidFill>
                <a:latin typeface="+mn-lt"/>
              </a:rPr>
              <a:t>5.10.2</a:t>
            </a:r>
            <a:r>
              <a:rPr lang="en-US" sz="2400" dirty="0">
                <a:latin typeface="+mn-lt"/>
              </a:rPr>
              <a:t> </a:t>
            </a:r>
            <a:r>
              <a:rPr lang="en-US" sz="2400" dirty="0">
                <a:latin typeface="Consolas" panose="020B0609020204030204" pitchFamily="49" charset="0"/>
              </a:rPr>
              <a:t>continue</a:t>
            </a:r>
            <a:r>
              <a:rPr lang="en-US" sz="2400" dirty="0">
                <a:latin typeface="+mn-lt"/>
              </a:rPr>
              <a:t> </a:t>
            </a:r>
            <a:r>
              <a:rPr lang="en-US" sz="2400" dirty="0" smtClean="0">
                <a:latin typeface="+mn-lt"/>
              </a:rPr>
              <a:t>Statement</a:t>
            </a:r>
          </a:p>
          <a:p>
            <a:pPr marL="0" indent="0">
              <a:buNone/>
            </a:pPr>
            <a:r>
              <a:rPr lang="en-US" sz="2400" b="1" dirty="0">
                <a:solidFill>
                  <a:schemeClr val="tx2"/>
                </a:solidFill>
                <a:latin typeface="+mn-lt"/>
              </a:rPr>
              <a:t>5.11</a:t>
            </a:r>
            <a:r>
              <a:rPr lang="en-US" sz="2400" b="1" dirty="0">
                <a:latin typeface="+mn-lt"/>
              </a:rPr>
              <a:t> </a:t>
            </a:r>
            <a:r>
              <a:rPr lang="en-US" sz="2400" dirty="0">
                <a:latin typeface="+mn-lt"/>
              </a:rPr>
              <a:t>Logical </a:t>
            </a:r>
            <a:r>
              <a:rPr lang="en-US" sz="2400" dirty="0" smtClean="0">
                <a:latin typeface="+mn-lt"/>
              </a:rPr>
              <a:t>Operators</a:t>
            </a:r>
            <a:endParaRPr lang="en-US" sz="2400" dirty="0">
              <a:latin typeface="+mn-lt"/>
            </a:endParaRPr>
          </a:p>
        </p:txBody>
      </p:sp>
    </p:spTree>
    <p:extLst>
      <p:ext uri="{BB962C8B-B14F-4D97-AF65-F5344CB8AC3E}">
        <p14:creationId xmlns:p14="http://schemas.microsoft.com/office/powerpoint/2010/main" val="42891240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5.6 Application</a:t>
            </a:r>
            <a:r>
              <a:rPr lang="en-US" dirty="0">
                <a:solidFill>
                  <a:schemeClr val="tx2"/>
                </a:solidFill>
                <a:latin typeface="Times New Roman" panose="02020603050405020304" pitchFamily="18" charset="0"/>
                <a:cs typeface="Times New Roman" panose="02020603050405020304" pitchFamily="18" charset="0"/>
              </a:rPr>
              <a:t>: Compound-Interest Calculations </a:t>
            </a:r>
            <a:r>
              <a:rPr lang="en-US" sz="2000" b="0" dirty="0" smtClean="0">
                <a:solidFill>
                  <a:schemeClr val="tx2"/>
                </a:solidFill>
                <a:latin typeface="Times New Roman" panose="02020603050405020304" pitchFamily="18" charset="0"/>
                <a:cs typeface="Times New Roman" panose="02020603050405020304" pitchFamily="18" charset="0"/>
              </a:rPr>
              <a:t>(8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11)</a:t>
            </a:r>
            <a:endParaRPr lang="en-US" dirty="0"/>
          </a:p>
        </p:txBody>
      </p:sp>
      <p:sp>
        <p:nvSpPr>
          <p:cNvPr id="3" name="Text Placeholder 2"/>
          <p:cNvSpPr>
            <a:spLocks noGrp="1"/>
          </p:cNvSpPr>
          <p:nvPr>
            <p:ph type="body" idx="1"/>
          </p:nvPr>
        </p:nvSpPr>
        <p:spPr>
          <a:xfrm>
            <a:off x="457200" y="1600200"/>
            <a:ext cx="8229600" cy="4702629"/>
          </a:xfrm>
        </p:spPr>
        <p:txBody>
          <a:bodyPr/>
          <a:lstStyle/>
          <a:p>
            <a:r>
              <a:rPr lang="en-US" altLang="en-US" sz="2400" dirty="0" smtClean="0">
                <a:solidFill>
                  <a:srgbClr val="000000"/>
                </a:solidFill>
                <a:latin typeface="+mn-lt"/>
              </a:rPr>
              <a:t>Floating-point numbers have numerous applications, especially for measured values.</a:t>
            </a:r>
          </a:p>
          <a:p>
            <a:pPr lvl="1"/>
            <a:r>
              <a:rPr lang="en-US" altLang="en-US" sz="2400" dirty="0" smtClean="0">
                <a:solidFill>
                  <a:srgbClr val="000000"/>
                </a:solidFill>
                <a:latin typeface="+mn-lt"/>
              </a:rPr>
              <a:t>E.g., a “normal” body temperature of 98.6 degrees Fahrenheit does not need to be precise to a large number of digits. 98.6 may actually be 98.5999473210643. Calling this number simply 98.6 is fine for most applications involving body temperatures.</a:t>
            </a:r>
          </a:p>
          <a:p>
            <a:r>
              <a:rPr lang="en-US" altLang="en-US" sz="2400" dirty="0" smtClean="0">
                <a:solidFill>
                  <a:srgbClr val="000000"/>
                </a:solidFill>
                <a:latin typeface="+mn-lt"/>
              </a:rPr>
              <a:t>Due to the imprecise nature of floating-point numbers, type </a:t>
            </a:r>
            <a:r>
              <a:rPr lang="en-US" altLang="en-US" sz="2400" dirty="0" smtClean="0">
                <a:solidFill>
                  <a:srgbClr val="000000"/>
                </a:solidFill>
                <a:latin typeface="Consolas" panose="020B0609020204030204" pitchFamily="49" charset="0"/>
              </a:rPr>
              <a:t>double</a:t>
            </a:r>
            <a:r>
              <a:rPr lang="en-US" altLang="en-US" sz="2400" dirty="0" smtClean="0">
                <a:solidFill>
                  <a:srgbClr val="000000"/>
                </a:solidFill>
                <a:latin typeface="+mn-lt"/>
              </a:rPr>
              <a:t> is preferred over type </a:t>
            </a:r>
            <a:r>
              <a:rPr lang="en-US" altLang="en-US" sz="2400" dirty="0" smtClean="0">
                <a:solidFill>
                  <a:srgbClr val="000000"/>
                </a:solidFill>
                <a:latin typeface="Consolas" panose="020B0609020204030204" pitchFamily="49" charset="0"/>
              </a:rPr>
              <a:t>float</a:t>
            </a:r>
            <a:r>
              <a:rPr lang="en-US" altLang="en-US" sz="2400" dirty="0" smtClean="0">
                <a:solidFill>
                  <a:srgbClr val="000000"/>
                </a:solidFill>
                <a:latin typeface="+mn-lt"/>
              </a:rPr>
              <a:t>, because double variables can represent floating-point numbers more precisely.</a:t>
            </a:r>
            <a:endParaRPr lang="en-US" altLang="en-US" sz="2400" dirty="0">
              <a:solidFill>
                <a:srgbClr val="000000"/>
              </a:solidFill>
              <a:latin typeface="+mn-lt"/>
            </a:endParaRPr>
          </a:p>
        </p:txBody>
      </p:sp>
    </p:spTree>
    <p:extLst>
      <p:ext uri="{BB962C8B-B14F-4D97-AF65-F5344CB8AC3E}">
        <p14:creationId xmlns:p14="http://schemas.microsoft.com/office/powerpoint/2010/main" val="15181872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5.6 Application</a:t>
            </a:r>
            <a:r>
              <a:rPr lang="en-US" dirty="0">
                <a:solidFill>
                  <a:schemeClr val="tx2"/>
                </a:solidFill>
                <a:latin typeface="Times New Roman" panose="02020603050405020304" pitchFamily="18" charset="0"/>
                <a:cs typeface="Times New Roman" panose="02020603050405020304" pitchFamily="18" charset="0"/>
              </a:rPr>
              <a:t>: Compound-Interest Calculations </a:t>
            </a:r>
            <a:r>
              <a:rPr lang="en-US" sz="2000" b="0" dirty="0" smtClean="0">
                <a:solidFill>
                  <a:schemeClr val="tx2"/>
                </a:solidFill>
                <a:latin typeface="Times New Roman" panose="02020603050405020304" pitchFamily="18" charset="0"/>
                <a:cs typeface="Times New Roman" panose="02020603050405020304" pitchFamily="18" charset="0"/>
              </a:rPr>
              <a:t>(9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11)</a:t>
            </a:r>
            <a:endParaRPr lang="en-US" dirty="0"/>
          </a:p>
        </p:txBody>
      </p:sp>
      <p:sp>
        <p:nvSpPr>
          <p:cNvPr id="3" name="Text Placeholder 2"/>
          <p:cNvSpPr>
            <a:spLocks noGrp="1"/>
          </p:cNvSpPr>
          <p:nvPr>
            <p:ph type="body" idx="1"/>
          </p:nvPr>
        </p:nvSpPr>
        <p:spPr/>
        <p:txBody>
          <a:bodyPr/>
          <a:lstStyle/>
          <a:p>
            <a:r>
              <a:rPr lang="en-US" altLang="en-US" sz="2400" dirty="0">
                <a:solidFill>
                  <a:srgbClr val="000000"/>
                </a:solidFill>
                <a:latin typeface="+mn-lt"/>
              </a:rPr>
              <a:t>Simple explanation of what can go wrong when using </a:t>
            </a:r>
            <a:r>
              <a:rPr lang="en-US" altLang="en-US" sz="2400" dirty="0">
                <a:solidFill>
                  <a:srgbClr val="000000"/>
                </a:solidFill>
                <a:latin typeface="Consolas" panose="020B0609020204030204" pitchFamily="49" charset="0"/>
              </a:rPr>
              <a:t>double</a:t>
            </a:r>
            <a:r>
              <a:rPr lang="en-US" altLang="en-US" sz="2400" dirty="0">
                <a:solidFill>
                  <a:srgbClr val="000000"/>
                </a:solidFill>
                <a:latin typeface="+mn-lt"/>
              </a:rPr>
              <a:t> (or </a:t>
            </a:r>
            <a:r>
              <a:rPr lang="en-US" altLang="en-US" sz="2400" dirty="0">
                <a:solidFill>
                  <a:srgbClr val="000000"/>
                </a:solidFill>
                <a:latin typeface="Consolas" panose="020B0609020204030204" pitchFamily="49" charset="0"/>
              </a:rPr>
              <a:t>float</a:t>
            </a:r>
            <a:r>
              <a:rPr lang="en-US" altLang="en-US" sz="2400" dirty="0">
                <a:solidFill>
                  <a:srgbClr val="000000"/>
                </a:solidFill>
                <a:latin typeface="+mn-lt"/>
              </a:rPr>
              <a:t>) to represent dollar amounts (assuming that dollar amounts are displayed with two digits to the right of the decimal point</a:t>
            </a:r>
            <a:r>
              <a:rPr lang="en-US" altLang="en-US" sz="2400" dirty="0" smtClean="0">
                <a:solidFill>
                  <a:srgbClr val="000000"/>
                </a:solidFill>
                <a:latin typeface="+mn-lt"/>
              </a:rPr>
              <a:t>):</a:t>
            </a:r>
            <a:endParaRPr lang="en-US" altLang="en-US" sz="2400" dirty="0">
              <a:solidFill>
                <a:srgbClr val="000000"/>
              </a:solidFill>
              <a:latin typeface="+mn-lt"/>
            </a:endParaRPr>
          </a:p>
          <a:p>
            <a:pPr lvl="1"/>
            <a:r>
              <a:rPr lang="en-US" altLang="en-US" sz="2400" dirty="0">
                <a:solidFill>
                  <a:srgbClr val="000000"/>
                </a:solidFill>
                <a:latin typeface="+mn-lt"/>
              </a:rPr>
              <a:t>Two calculated double dollar amounts stored in the machine could be 14.234 (which would normally be rounded to 14.23 for display purposes) and 18.673 (which would normally be rounded to 18.67 for display purposes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2012943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5.6 Application</a:t>
            </a:r>
            <a:r>
              <a:rPr lang="en-US" dirty="0">
                <a:solidFill>
                  <a:schemeClr val="tx2"/>
                </a:solidFill>
                <a:latin typeface="Times New Roman" panose="02020603050405020304" pitchFamily="18" charset="0"/>
                <a:cs typeface="Times New Roman" panose="02020603050405020304" pitchFamily="18" charset="0"/>
              </a:rPr>
              <a:t>: Compound-Interest Calculations </a:t>
            </a:r>
            <a:r>
              <a:rPr lang="en-US" sz="2000" b="0" dirty="0" smtClean="0">
                <a:solidFill>
                  <a:schemeClr val="tx2"/>
                </a:solidFill>
                <a:latin typeface="Times New Roman" panose="02020603050405020304" pitchFamily="18" charset="0"/>
                <a:cs typeface="Times New Roman" panose="02020603050405020304" pitchFamily="18" charset="0"/>
              </a:rPr>
              <a:t>(10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11)</a:t>
            </a:r>
            <a:endParaRPr lang="en-US" dirty="0"/>
          </a:p>
        </p:txBody>
      </p:sp>
      <p:sp>
        <p:nvSpPr>
          <p:cNvPr id="3" name="Text Placeholder 2"/>
          <p:cNvSpPr>
            <a:spLocks noGrp="1"/>
          </p:cNvSpPr>
          <p:nvPr>
            <p:ph type="body" idx="1"/>
          </p:nvPr>
        </p:nvSpPr>
        <p:spPr>
          <a:xfrm>
            <a:off x="457200" y="1600201"/>
            <a:ext cx="8229600" cy="1539240"/>
          </a:xfrm>
        </p:spPr>
        <p:txBody>
          <a:bodyPr/>
          <a:lstStyle/>
          <a:p>
            <a:pPr lvl="1"/>
            <a:r>
              <a:rPr lang="en-US" altLang="en-US" sz="2400" dirty="0" smtClean="0">
                <a:solidFill>
                  <a:srgbClr val="000000"/>
                </a:solidFill>
                <a:latin typeface="+mn-lt"/>
              </a:rPr>
              <a:t>When </a:t>
            </a:r>
            <a:r>
              <a:rPr lang="en-US" altLang="en-US" sz="2400" dirty="0">
                <a:solidFill>
                  <a:srgbClr val="000000"/>
                </a:solidFill>
                <a:latin typeface="+mn-lt"/>
              </a:rPr>
              <a:t>these amounts are added, they produce the internal sum 32.907, which would normally be rounded to 32.91 for display purposes. Thus, your output could appear </a:t>
            </a:r>
            <a:r>
              <a:rPr lang="en-US" altLang="en-US" sz="2400" dirty="0" smtClean="0">
                <a:solidFill>
                  <a:srgbClr val="000000"/>
                </a:solidFill>
                <a:latin typeface="+mn-lt"/>
              </a:rPr>
              <a:t>as</a:t>
            </a:r>
          </a:p>
        </p:txBody>
      </p:sp>
      <p:graphicFrame>
        <p:nvGraphicFramePr>
          <p:cNvPr id="5" name="Object 4" descr="14.23 plus 18.67 equals 32.91."/>
          <p:cNvGraphicFramePr>
            <a:graphicFrameLocks noChangeAspect="1"/>
          </p:cNvGraphicFramePr>
          <p:nvPr>
            <p:extLst>
              <p:ext uri="{D42A27DB-BD31-4B8C-83A1-F6EECF244321}">
                <p14:modId xmlns:p14="http://schemas.microsoft.com/office/powerpoint/2010/main" val="461461700"/>
              </p:ext>
            </p:extLst>
          </p:nvPr>
        </p:nvGraphicFramePr>
        <p:xfrm>
          <a:off x="1741488" y="3427413"/>
          <a:ext cx="1004887" cy="1322387"/>
        </p:xfrm>
        <a:graphic>
          <a:graphicData uri="http://schemas.openxmlformats.org/presentationml/2006/ole">
            <mc:AlternateContent xmlns:mc="http://schemas.openxmlformats.org/markup-compatibility/2006">
              <mc:Choice xmlns:v="urn:schemas-microsoft-com:vml" Requires="v">
                <p:oleObj spid="_x0000_s3584" name="Equation" r:id="rId3" imgW="520560" imgH="685800" progId="Equation.DSMT4">
                  <p:embed/>
                </p:oleObj>
              </mc:Choice>
              <mc:Fallback>
                <p:oleObj name="Equation" r:id="rId3" imgW="520560" imgH="685800" progId="Equation.DSMT4">
                  <p:embed/>
                  <p:pic>
                    <p:nvPicPr>
                      <p:cNvPr id="0" name=""/>
                      <p:cNvPicPr/>
                      <p:nvPr/>
                    </p:nvPicPr>
                    <p:blipFill>
                      <a:blip r:embed="rId4"/>
                      <a:stretch>
                        <a:fillRect/>
                      </a:stretch>
                    </p:blipFill>
                    <p:spPr>
                      <a:xfrm>
                        <a:off x="1741488" y="3427413"/>
                        <a:ext cx="1004887" cy="1322387"/>
                      </a:xfrm>
                      <a:prstGeom prst="rect">
                        <a:avLst/>
                      </a:prstGeom>
                    </p:spPr>
                  </p:pic>
                </p:oleObj>
              </mc:Fallback>
            </mc:AlternateContent>
          </a:graphicData>
        </a:graphic>
      </p:graphicFrame>
      <p:sp>
        <p:nvSpPr>
          <p:cNvPr id="4" name="Text Placeholder 3"/>
          <p:cNvSpPr>
            <a:spLocks noGrp="1"/>
          </p:cNvSpPr>
          <p:nvPr>
            <p:ph type="body" idx="2"/>
          </p:nvPr>
        </p:nvSpPr>
        <p:spPr>
          <a:xfrm>
            <a:off x="457200" y="5055685"/>
            <a:ext cx="8229600" cy="1070478"/>
          </a:xfrm>
        </p:spPr>
        <p:txBody>
          <a:bodyPr/>
          <a:lstStyle/>
          <a:p>
            <a:pPr marL="741600" lvl="1" indent="-284400">
              <a:buFont typeface="Arial" panose="020B0604020202020204" pitchFamily="34" charset="0"/>
              <a:buChar char="–"/>
            </a:pPr>
            <a:r>
              <a:rPr lang="en-US" altLang="en-US" sz="2400" dirty="0">
                <a:solidFill>
                  <a:srgbClr val="000000"/>
                </a:solidFill>
              </a:rPr>
              <a:t>A person adding the individual numbers as displayed would expect the sum to be 32.90</a:t>
            </a:r>
            <a:r>
              <a:rPr lang="en-US" altLang="en-US" sz="2400" dirty="0" smtClean="0">
                <a:solidFill>
                  <a:srgbClr val="000000"/>
                </a:solidFill>
              </a:rPr>
              <a:t>.</a:t>
            </a:r>
            <a:endParaRPr lang="en-US" altLang="en-US" sz="2400" dirty="0">
              <a:solidFill>
                <a:srgbClr val="000000"/>
              </a:solidFill>
            </a:endParaRPr>
          </a:p>
        </p:txBody>
      </p:sp>
    </p:spTree>
    <p:extLst>
      <p:ext uri="{BB962C8B-B14F-4D97-AF65-F5344CB8AC3E}">
        <p14:creationId xmlns:p14="http://schemas.microsoft.com/office/powerpoint/2010/main" val="16458863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5.6</a:t>
            </a:r>
          </a:p>
        </p:txBody>
      </p:sp>
      <p:sp>
        <p:nvSpPr>
          <p:cNvPr id="3" name="Text Placeholder 2"/>
          <p:cNvSpPr>
            <a:spLocks noGrp="1"/>
          </p:cNvSpPr>
          <p:nvPr>
            <p:ph type="body" idx="1"/>
          </p:nvPr>
        </p:nvSpPr>
        <p:spPr/>
        <p:txBody>
          <a:bodyPr/>
          <a:lstStyle/>
          <a:p>
            <a:pPr marL="0" indent="0">
              <a:buNone/>
            </a:pPr>
            <a:r>
              <a:rPr lang="en-US" sz="2400" dirty="0">
                <a:latin typeface="+mn-lt"/>
              </a:rPr>
              <a:t>Do not use variables of type </a:t>
            </a:r>
            <a:r>
              <a:rPr lang="en-US" sz="2400" dirty="0">
                <a:latin typeface="Consolas" panose="020B0609020204030204" pitchFamily="49" charset="0"/>
              </a:rPr>
              <a:t>double</a:t>
            </a:r>
            <a:r>
              <a:rPr lang="en-US" sz="2400" dirty="0">
                <a:latin typeface="+mn-lt"/>
              </a:rPr>
              <a:t> (or </a:t>
            </a:r>
            <a:r>
              <a:rPr lang="en-US" sz="2400" dirty="0">
                <a:latin typeface="Consolas" panose="020B0609020204030204" pitchFamily="49" charset="0"/>
              </a:rPr>
              <a:t>float</a:t>
            </a:r>
            <a:r>
              <a:rPr lang="en-US" sz="2400" dirty="0">
                <a:latin typeface="+mn-lt"/>
              </a:rPr>
              <a:t>) to perform precise monetary </a:t>
            </a:r>
            <a:r>
              <a:rPr lang="en-US" sz="2400" dirty="0" smtClean="0">
                <a:latin typeface="+mn-lt"/>
              </a:rPr>
              <a:t>calculations. The </a:t>
            </a:r>
            <a:r>
              <a:rPr lang="en-US" sz="2400" dirty="0">
                <a:latin typeface="+mn-lt"/>
              </a:rPr>
              <a:t>imprecision of floating-point numbers can lead to errors.</a:t>
            </a:r>
          </a:p>
        </p:txBody>
      </p:sp>
    </p:spTree>
    <p:extLst>
      <p:ext uri="{BB962C8B-B14F-4D97-AF65-F5344CB8AC3E}">
        <p14:creationId xmlns:p14="http://schemas.microsoft.com/office/powerpoint/2010/main" val="2547499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5.6 Application</a:t>
            </a:r>
            <a:r>
              <a:rPr lang="en-US" dirty="0">
                <a:solidFill>
                  <a:schemeClr val="tx2"/>
                </a:solidFill>
                <a:latin typeface="Times New Roman" panose="02020603050405020304" pitchFamily="18" charset="0"/>
                <a:cs typeface="Times New Roman" panose="02020603050405020304" pitchFamily="18" charset="0"/>
              </a:rPr>
              <a:t>: Compound-Interest Calculations </a:t>
            </a:r>
            <a:r>
              <a:rPr lang="en-US" sz="2000" b="0" dirty="0">
                <a:solidFill>
                  <a:schemeClr val="tx2"/>
                </a:solidFill>
                <a:latin typeface="Times New Roman" panose="02020603050405020304" pitchFamily="18" charset="0"/>
                <a:cs typeface="Times New Roman" panose="02020603050405020304" pitchFamily="18" charset="0"/>
              </a:rPr>
              <a:t>(</a:t>
            </a:r>
            <a:r>
              <a:rPr lang="en-US" sz="2000" b="0" dirty="0" smtClean="0">
                <a:solidFill>
                  <a:schemeClr val="tx2"/>
                </a:solidFill>
                <a:latin typeface="Times New Roman" panose="02020603050405020304" pitchFamily="18" charset="0"/>
                <a:cs typeface="Times New Roman" panose="02020603050405020304" pitchFamily="18" charset="0"/>
              </a:rPr>
              <a:t>11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11)</a:t>
            </a:r>
            <a:endParaRPr lang="en-US" dirty="0"/>
          </a:p>
        </p:txBody>
      </p:sp>
      <p:sp>
        <p:nvSpPr>
          <p:cNvPr id="3" name="Text Placeholder 2"/>
          <p:cNvSpPr>
            <a:spLocks noGrp="1"/>
          </p:cNvSpPr>
          <p:nvPr>
            <p:ph type="body" idx="1"/>
          </p:nvPr>
        </p:nvSpPr>
        <p:spPr/>
        <p:txBody>
          <a:bodyPr/>
          <a:lstStyle/>
          <a:p>
            <a:r>
              <a:rPr lang="en-US" altLang="en-US" sz="2400" dirty="0">
                <a:solidFill>
                  <a:srgbClr val="000000"/>
                </a:solidFill>
                <a:latin typeface="+mn-lt"/>
              </a:rPr>
              <a:t>Even simple dollar amounts can have representational errors when they’re stored as </a:t>
            </a:r>
            <a:r>
              <a:rPr lang="en-US" altLang="en-US" sz="2400" dirty="0">
                <a:solidFill>
                  <a:srgbClr val="000000"/>
                </a:solidFill>
                <a:latin typeface="Consolas" panose="020B0609020204030204" pitchFamily="49" charset="0"/>
              </a:rPr>
              <a:t>doubles</a:t>
            </a:r>
            <a:r>
              <a:rPr lang="en-US" altLang="en-US" sz="2400" dirty="0" smtClean="0">
                <a:solidFill>
                  <a:srgbClr val="000000"/>
                </a:solidFill>
                <a:latin typeface="+mn-lt"/>
              </a:rPr>
              <a:t>.</a:t>
            </a:r>
            <a:endParaRPr lang="en-US" altLang="en-US" sz="2400" dirty="0">
              <a:solidFill>
                <a:srgbClr val="000000"/>
              </a:solidFill>
              <a:latin typeface="+mn-lt"/>
            </a:endParaRPr>
          </a:p>
          <a:p>
            <a:r>
              <a:rPr lang="en-US" altLang="en-US" sz="2400" dirty="0">
                <a:solidFill>
                  <a:srgbClr val="000000"/>
                </a:solidFill>
                <a:latin typeface="+mn-lt"/>
              </a:rPr>
              <a:t>We created a simple program with the declaration</a:t>
            </a:r>
          </a:p>
          <a:p>
            <a:pPr marL="800100" lvl="1" indent="-261938">
              <a:buNone/>
            </a:pPr>
            <a:r>
              <a:rPr lang="en-US" altLang="en-US" sz="2400" dirty="0" smtClean="0">
                <a:solidFill>
                  <a:srgbClr val="000000"/>
                </a:solidFill>
                <a:latin typeface="Consolas" panose="020B0609020204030204" pitchFamily="49" charset="0"/>
              </a:rPr>
              <a:t>Double d </a:t>
            </a:r>
            <a:r>
              <a:rPr lang="en-US" altLang="en-US" sz="2400" dirty="0">
                <a:solidFill>
                  <a:srgbClr val="000000"/>
                </a:solidFill>
                <a:latin typeface="Consolas" panose="020B0609020204030204" pitchFamily="49" charset="0"/>
              </a:rPr>
              <a:t>= </a:t>
            </a:r>
            <a:r>
              <a:rPr lang="en-US" altLang="en-US" sz="2400" dirty="0" smtClean="0">
                <a:solidFill>
                  <a:srgbClr val="000000"/>
                </a:solidFill>
                <a:latin typeface="Consolas" panose="020B0609020204030204" pitchFamily="49" charset="0"/>
              </a:rPr>
              <a:t>123.02;</a:t>
            </a:r>
            <a:endParaRPr lang="en-US" altLang="en-US" sz="2400" dirty="0" smtClean="0">
              <a:solidFill>
                <a:srgbClr val="000000"/>
              </a:solidFill>
              <a:latin typeface="+mn-lt"/>
            </a:endParaRPr>
          </a:p>
          <a:p>
            <a:r>
              <a:rPr lang="en-US" altLang="en-US" sz="2400" dirty="0" smtClean="0">
                <a:solidFill>
                  <a:srgbClr val="000000"/>
                </a:solidFill>
                <a:latin typeface="+mn-lt"/>
              </a:rPr>
              <a:t>Then displayed variable </a:t>
            </a:r>
            <a:r>
              <a:rPr lang="en-US" altLang="en-US" sz="2400" dirty="0" smtClean="0">
                <a:solidFill>
                  <a:srgbClr val="000000"/>
                </a:solidFill>
                <a:latin typeface="Consolas" panose="020B0609020204030204" pitchFamily="49" charset="0"/>
              </a:rPr>
              <a:t>d</a:t>
            </a:r>
            <a:r>
              <a:rPr lang="en-US" altLang="en-US" sz="2400" dirty="0" smtClean="0">
                <a:solidFill>
                  <a:srgbClr val="000000"/>
                </a:solidFill>
                <a:latin typeface="+mn-lt"/>
              </a:rPr>
              <a:t>’s value with many digits of precision to the right of the decimal.</a:t>
            </a:r>
          </a:p>
          <a:p>
            <a:r>
              <a:rPr lang="en-US" altLang="en-US" sz="2400" dirty="0" smtClean="0">
                <a:solidFill>
                  <a:srgbClr val="000000"/>
                </a:solidFill>
                <a:latin typeface="+mn-lt"/>
              </a:rPr>
              <a:t>The </a:t>
            </a:r>
            <a:r>
              <a:rPr lang="en-US" altLang="en-US" sz="2400" dirty="0">
                <a:solidFill>
                  <a:srgbClr val="000000"/>
                </a:solidFill>
                <a:latin typeface="+mn-lt"/>
              </a:rPr>
              <a:t>resulting output showed 123.02 as 123.0199999…, which is another example of a representational error</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517864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5.7 Integer-Based Monetary Calculations with Class </a:t>
            </a:r>
            <a:r>
              <a:rPr lang="en-US" dirty="0" smtClean="0">
                <a:solidFill>
                  <a:schemeClr val="tx2"/>
                </a:solidFill>
                <a:latin typeface="Times New Roman" panose="02020603050405020304" pitchFamily="18" charset="0"/>
                <a:cs typeface="Times New Roman" panose="02020603050405020304" pitchFamily="18" charset="0"/>
              </a:rPr>
              <a:t>DollarAmount </a:t>
            </a:r>
            <a:r>
              <a:rPr lang="en-US" sz="2000" b="0" dirty="0" smtClean="0">
                <a:solidFill>
                  <a:schemeClr val="tx2"/>
                </a:solidFill>
                <a:latin typeface="Times New Roman" panose="02020603050405020304" pitchFamily="18" charset="0"/>
                <a:cs typeface="Times New Roman" panose="02020603050405020304" pitchFamily="18" charset="0"/>
              </a:rPr>
              <a:t>(1 of 22)</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sz="2400" dirty="0">
                <a:latin typeface="+mn-lt"/>
              </a:rPr>
              <a:t>In Chapter 3, we developed an </a:t>
            </a:r>
            <a:r>
              <a:rPr lang="en-US" sz="2400" dirty="0">
                <a:latin typeface="Consolas" panose="020B0609020204030204" pitchFamily="49" charset="0"/>
              </a:rPr>
              <a:t>Account</a:t>
            </a:r>
            <a:r>
              <a:rPr lang="en-US" sz="2400" dirty="0">
                <a:latin typeface="+mn-lt"/>
              </a:rPr>
              <a:t> class</a:t>
            </a:r>
            <a:r>
              <a:rPr lang="en-US" sz="2400" dirty="0" smtClean="0">
                <a:latin typeface="+mn-lt"/>
              </a:rPr>
              <a:t>.</a:t>
            </a:r>
            <a:endParaRPr lang="en-US" sz="2400" dirty="0">
              <a:latin typeface="+mn-lt"/>
            </a:endParaRPr>
          </a:p>
          <a:p>
            <a:r>
              <a:rPr lang="en-US" sz="2400" dirty="0">
                <a:latin typeface="+mn-lt"/>
              </a:rPr>
              <a:t>A typical dollar </a:t>
            </a:r>
            <a:r>
              <a:rPr lang="en-US" sz="2400" dirty="0">
                <a:latin typeface="Consolas" panose="020B0609020204030204" pitchFamily="49" charset="0"/>
              </a:rPr>
              <a:t>Account</a:t>
            </a:r>
            <a:r>
              <a:rPr lang="en-US" sz="2400" dirty="0">
                <a:latin typeface="+mn-lt"/>
              </a:rPr>
              <a:t> balance—such as </a:t>
            </a:r>
            <a:r>
              <a:rPr lang="en-US" sz="2400" dirty="0" smtClean="0">
                <a:latin typeface="+mn-lt"/>
              </a:rPr>
              <a:t>$437.19—has </a:t>
            </a:r>
            <a:r>
              <a:rPr lang="en-US" sz="2400" dirty="0">
                <a:latin typeface="+mn-lt"/>
              </a:rPr>
              <a:t>a whole number of dollars (e.g., 437) to the left of the decimal point and a whole number of cents (e.g., 19) to the right</a:t>
            </a:r>
            <a:r>
              <a:rPr lang="en-US" sz="2400" dirty="0" smtClean="0">
                <a:latin typeface="+mn-lt"/>
              </a:rPr>
              <a:t>.</a:t>
            </a:r>
            <a:endParaRPr lang="en-US" sz="2400" dirty="0">
              <a:latin typeface="+mn-lt"/>
            </a:endParaRPr>
          </a:p>
          <a:p>
            <a:r>
              <a:rPr lang="en-US" sz="2400" dirty="0">
                <a:latin typeface="+mn-lt"/>
              </a:rPr>
              <a:t>For simplicity, class </a:t>
            </a:r>
            <a:r>
              <a:rPr lang="en-US" sz="2400" dirty="0">
                <a:latin typeface="Consolas" panose="020B0609020204030204" pitchFamily="49" charset="0"/>
              </a:rPr>
              <a:t>Account</a:t>
            </a:r>
            <a:r>
              <a:rPr lang="en-US" sz="2400" dirty="0">
                <a:latin typeface="+mn-lt"/>
              </a:rPr>
              <a:t> represented its balance with type </a:t>
            </a:r>
            <a:r>
              <a:rPr lang="en-US" sz="2400" dirty="0">
                <a:latin typeface="Consolas" panose="020B0609020204030204" pitchFamily="49" charset="0"/>
              </a:rPr>
              <a:t>int</a:t>
            </a:r>
            <a:r>
              <a:rPr lang="en-US" sz="2400" dirty="0">
                <a:latin typeface="+mn-lt"/>
              </a:rPr>
              <a:t>, which of course limited balances to whole dollar amounts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5310568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5.7 </a:t>
            </a:r>
            <a:r>
              <a:rPr lang="en-US" dirty="0" smtClean="0">
                <a:solidFill>
                  <a:schemeClr val="tx2"/>
                </a:solidFill>
                <a:latin typeface="Times New Roman" panose="02020603050405020304" pitchFamily="18" charset="0"/>
                <a:cs typeface="Times New Roman" panose="02020603050405020304" pitchFamily="18" charset="0"/>
              </a:rPr>
              <a:t>Integer-Based Monetary Calculations with </a:t>
            </a:r>
            <a:r>
              <a:rPr lang="en-US" dirty="0">
                <a:solidFill>
                  <a:schemeClr val="tx2"/>
                </a:solidFill>
                <a:latin typeface="Times New Roman" panose="02020603050405020304" pitchFamily="18" charset="0"/>
                <a:cs typeface="Times New Roman" panose="02020603050405020304" pitchFamily="18" charset="0"/>
              </a:rPr>
              <a:t>Class DollarAmount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22)</a:t>
            </a:r>
            <a:endParaRPr lang="en-US" dirty="0"/>
          </a:p>
        </p:txBody>
      </p:sp>
      <p:sp>
        <p:nvSpPr>
          <p:cNvPr id="3" name="Text Placeholder 2"/>
          <p:cNvSpPr>
            <a:spLocks noGrp="1"/>
          </p:cNvSpPr>
          <p:nvPr>
            <p:ph type="body" idx="1"/>
          </p:nvPr>
        </p:nvSpPr>
        <p:spPr/>
        <p:txBody>
          <a:bodyPr/>
          <a:lstStyle/>
          <a:p>
            <a:r>
              <a:rPr lang="en-US" sz="1800" dirty="0" smtClean="0">
                <a:latin typeface="+mn-lt"/>
              </a:rPr>
              <a:t>Figure 5.6’s </a:t>
            </a:r>
            <a:r>
              <a:rPr lang="en-US" sz="1800" dirty="0">
                <a:latin typeface="+mn-lt"/>
              </a:rPr>
              <a:t>compound-interest example processed dollar amounts as type </a:t>
            </a:r>
            <a:r>
              <a:rPr lang="en-US" sz="1800" dirty="0">
                <a:latin typeface="Consolas" panose="020B0609020204030204" pitchFamily="49" charset="0"/>
              </a:rPr>
              <a:t>double</a:t>
            </a:r>
          </a:p>
          <a:p>
            <a:r>
              <a:rPr lang="en-US" sz="1800" dirty="0">
                <a:latin typeface="+mn-lt"/>
              </a:rPr>
              <a:t>Representational errors, because we stored precise decimal dollar amounts and interest rates as </a:t>
            </a:r>
            <a:r>
              <a:rPr lang="en-US" sz="1800" dirty="0">
                <a:latin typeface="Consolas" panose="020B0609020204030204" pitchFamily="49" charset="0"/>
              </a:rPr>
              <a:t>doubles</a:t>
            </a:r>
            <a:r>
              <a:rPr lang="en-US" sz="1800" dirty="0" smtClean="0">
                <a:latin typeface="+mn-lt"/>
              </a:rPr>
              <a:t>.</a:t>
            </a:r>
            <a:endParaRPr lang="en-US" sz="1800" dirty="0">
              <a:latin typeface="+mn-lt"/>
            </a:endParaRPr>
          </a:p>
          <a:p>
            <a:pPr lvl="1"/>
            <a:r>
              <a:rPr lang="en-US" sz="1800" dirty="0">
                <a:latin typeface="+mn-lt"/>
              </a:rPr>
              <a:t>Can avoid these by performing all calculations using integer arithmetic—even interest calculations.</a:t>
            </a:r>
          </a:p>
          <a:p>
            <a:r>
              <a:rPr lang="en-US" sz="1800" dirty="0">
                <a:latin typeface="+mn-lt"/>
              </a:rPr>
              <a:t>Rounding of the floating-point values</a:t>
            </a:r>
            <a:r>
              <a:rPr lang="en-US" sz="1800" dirty="0" smtClean="0">
                <a:latin typeface="+mn-lt"/>
              </a:rPr>
              <a:t>.</a:t>
            </a:r>
            <a:endParaRPr lang="en-US" sz="1800" dirty="0">
              <a:latin typeface="+mn-lt"/>
            </a:endParaRPr>
          </a:p>
          <a:p>
            <a:pPr lvl="1"/>
            <a:r>
              <a:rPr lang="en-US" sz="1800" dirty="0">
                <a:latin typeface="+mn-lt"/>
              </a:rPr>
              <a:t>We cannot avoid rounding on interest calculations, because they result in fractional pennies when working with dollar </a:t>
            </a:r>
            <a:r>
              <a:rPr lang="en-US" sz="1800" dirty="0" smtClean="0">
                <a:latin typeface="+mn-lt"/>
              </a:rPr>
              <a:t>amounts. Those </a:t>
            </a:r>
            <a:r>
              <a:rPr lang="en-US" sz="1800" dirty="0">
                <a:latin typeface="+mn-lt"/>
              </a:rPr>
              <a:t>fractional pennies must be rounded to the hundredths place</a:t>
            </a:r>
            <a:r>
              <a:rPr lang="en-US" sz="1800" dirty="0" smtClean="0">
                <a:latin typeface="+mn-lt"/>
              </a:rPr>
              <a:t>.</a:t>
            </a:r>
            <a:endParaRPr lang="en-US" sz="1800" dirty="0">
              <a:latin typeface="+mn-lt"/>
            </a:endParaRPr>
          </a:p>
          <a:p>
            <a:pPr lvl="1"/>
            <a:r>
              <a:rPr lang="en-US" sz="1800" dirty="0">
                <a:latin typeface="+mn-lt"/>
              </a:rPr>
              <a:t>With integer arithmetic we can exercise precise control over rounding without suffering the representational errors associated with floating-point calculations</a:t>
            </a:r>
            <a:r>
              <a:rPr lang="en-US" sz="1800" dirty="0" smtClean="0">
                <a:latin typeface="+mn-lt"/>
              </a:rPr>
              <a:t>.</a:t>
            </a:r>
            <a:endParaRPr lang="en-US" sz="1800" dirty="0">
              <a:latin typeface="+mn-lt"/>
            </a:endParaRPr>
          </a:p>
        </p:txBody>
      </p:sp>
    </p:spTree>
    <p:extLst>
      <p:ext uri="{BB962C8B-B14F-4D97-AF65-F5344CB8AC3E}">
        <p14:creationId xmlns:p14="http://schemas.microsoft.com/office/powerpoint/2010/main" val="38892207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1700"/>
            <a:ext cx="8229600" cy="1097279"/>
          </a:xfrm>
        </p:spPr>
        <p:txBody>
          <a:bodyPr/>
          <a:lstStyle/>
          <a:p>
            <a:r>
              <a:rPr lang="en-US" dirty="0">
                <a:solidFill>
                  <a:schemeClr val="tx2"/>
                </a:solidFill>
                <a:latin typeface="Times New Roman" panose="02020603050405020304" pitchFamily="18" charset="0"/>
                <a:cs typeface="Times New Roman" panose="02020603050405020304" pitchFamily="18" charset="0"/>
              </a:rPr>
              <a:t>5.7 Integer-Based Monetary Calculations with Class DollarAmount </a:t>
            </a:r>
            <a:r>
              <a:rPr lang="en-US" sz="2000" b="0" dirty="0" smtClean="0">
                <a:solidFill>
                  <a:schemeClr val="tx2"/>
                </a:solidFill>
                <a:latin typeface="Times New Roman" panose="02020603050405020304" pitchFamily="18" charset="0"/>
                <a:cs typeface="Times New Roman" panose="02020603050405020304" pitchFamily="18" charset="0"/>
              </a:rPr>
              <a:t>(3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22)</a:t>
            </a:r>
            <a:endParaRPr lang="en-US" dirty="0"/>
          </a:p>
        </p:txBody>
      </p:sp>
      <p:sp>
        <p:nvSpPr>
          <p:cNvPr id="3" name="Text Placeholder 2"/>
          <p:cNvSpPr>
            <a:spLocks noGrp="1"/>
          </p:cNvSpPr>
          <p:nvPr>
            <p:ph type="body" idx="1"/>
          </p:nvPr>
        </p:nvSpPr>
        <p:spPr/>
        <p:txBody>
          <a:bodyPr/>
          <a:lstStyle/>
          <a:p>
            <a:r>
              <a:rPr lang="en-US" sz="2400" dirty="0">
                <a:latin typeface="+mn-lt"/>
              </a:rPr>
              <a:t>Many points in monetary calculations in which rounding may occur</a:t>
            </a:r>
            <a:r>
              <a:rPr lang="en-US" sz="2400" dirty="0" smtClean="0">
                <a:latin typeface="+mn-lt"/>
              </a:rPr>
              <a:t>.</a:t>
            </a:r>
            <a:endParaRPr lang="en-US" sz="2400" dirty="0">
              <a:latin typeface="+mn-lt"/>
            </a:endParaRPr>
          </a:p>
          <a:p>
            <a:pPr lvl="1"/>
            <a:r>
              <a:rPr lang="en-US" sz="2400" dirty="0">
                <a:latin typeface="+mn-lt"/>
              </a:rPr>
              <a:t>For example, on a restaurant bill, the tax could be calculated on each individual item, resulting in many separate rounding operations, or it could be calculated only once on the total bill amount—these alternate approaches could yield different results.</a:t>
            </a:r>
          </a:p>
          <a:p>
            <a:r>
              <a:rPr lang="en-US" sz="2400" dirty="0">
                <a:latin typeface="+mn-lt"/>
              </a:rPr>
              <a:t>Performing monetary calculations with </a:t>
            </a:r>
            <a:r>
              <a:rPr lang="en-US" sz="2400" dirty="0">
                <a:latin typeface="Consolas" panose="020B0609020204030204" pitchFamily="49" charset="0"/>
              </a:rPr>
              <a:t>doubles</a:t>
            </a:r>
            <a:r>
              <a:rPr lang="en-US" sz="2400" dirty="0">
                <a:latin typeface="+mn-lt"/>
              </a:rPr>
              <a:t> can cause problems for organizations that require precise dollar amounts—such as banks, insurances companies and businesses in general</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074699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5.7 Integer-Based Monetary Calculations with Class DollarAmount </a:t>
            </a:r>
            <a:r>
              <a:rPr lang="en-US" sz="2000" b="0" dirty="0" smtClean="0">
                <a:solidFill>
                  <a:schemeClr val="tx2"/>
                </a:solidFill>
                <a:latin typeface="Times New Roman" panose="02020603050405020304" pitchFamily="18" charset="0"/>
                <a:cs typeface="Times New Roman" panose="02020603050405020304" pitchFamily="18" charset="0"/>
              </a:rPr>
              <a:t>(4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22)</a:t>
            </a:r>
            <a:endParaRPr lang="en-US" dirty="0"/>
          </a:p>
        </p:txBody>
      </p:sp>
      <p:sp>
        <p:nvSpPr>
          <p:cNvPr id="3" name="Text Placeholder 2"/>
          <p:cNvSpPr>
            <a:spLocks noGrp="1"/>
          </p:cNvSpPr>
          <p:nvPr>
            <p:ph type="body" idx="1"/>
          </p:nvPr>
        </p:nvSpPr>
        <p:spPr/>
        <p:txBody>
          <a:bodyPr/>
          <a:lstStyle/>
          <a:p>
            <a:r>
              <a:rPr lang="en-US" sz="2400" dirty="0">
                <a:latin typeface="+mn-lt"/>
              </a:rPr>
              <a:t>We’ll create a </a:t>
            </a:r>
            <a:r>
              <a:rPr lang="en-US" sz="2400" dirty="0">
                <a:latin typeface="Consolas" panose="020B0609020204030204" pitchFamily="49" charset="0"/>
              </a:rPr>
              <a:t>DollarAmount</a:t>
            </a:r>
            <a:r>
              <a:rPr lang="en-US" sz="2400" dirty="0">
                <a:latin typeface="+mn-lt"/>
              </a:rPr>
              <a:t> class for precise control over monetary amounts</a:t>
            </a:r>
            <a:r>
              <a:rPr lang="en-US" sz="2400" dirty="0" smtClean="0">
                <a:latin typeface="+mn-lt"/>
              </a:rPr>
              <a:t>.</a:t>
            </a:r>
            <a:endParaRPr lang="en-US" sz="2400" dirty="0">
              <a:latin typeface="+mn-lt"/>
            </a:endParaRPr>
          </a:p>
          <a:p>
            <a:r>
              <a:rPr lang="en-US" sz="2400" dirty="0">
                <a:latin typeface="+mn-lt"/>
              </a:rPr>
              <a:t>Represents dollar amounts in whole numbers of pennies—for example, $1,000 is stored as 100000</a:t>
            </a:r>
            <a:r>
              <a:rPr lang="en-US" sz="2400" dirty="0" smtClean="0">
                <a:latin typeface="+mn-lt"/>
              </a:rPr>
              <a:t>.</a:t>
            </a:r>
            <a:endParaRPr lang="en-US" sz="2400" dirty="0">
              <a:latin typeface="+mn-lt"/>
            </a:endParaRPr>
          </a:p>
          <a:p>
            <a:pPr lvl="1"/>
            <a:r>
              <a:rPr lang="en-US" sz="2400" dirty="0">
                <a:latin typeface="+mn-lt"/>
              </a:rPr>
              <a:t>A key benefit of this approach is that integer values are represented exactly in memory</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6775878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5.7 Integer-Based Monetary Calculations with Class DollarAmount </a:t>
            </a:r>
            <a:r>
              <a:rPr lang="en-US" sz="2000" b="0" dirty="0" smtClean="0">
                <a:solidFill>
                  <a:schemeClr val="tx2"/>
                </a:solidFill>
                <a:latin typeface="Times New Roman" panose="02020603050405020304" pitchFamily="18" charset="0"/>
                <a:cs typeface="Times New Roman" panose="02020603050405020304" pitchFamily="18" charset="0"/>
              </a:rPr>
              <a:t>(5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22)</a:t>
            </a:r>
            <a:endParaRPr lang="en-US" dirty="0"/>
          </a:p>
        </p:txBody>
      </p:sp>
      <p:sp>
        <p:nvSpPr>
          <p:cNvPr id="3" name="Text Placeholder 2"/>
          <p:cNvSpPr>
            <a:spLocks noGrp="1"/>
          </p:cNvSpPr>
          <p:nvPr>
            <p:ph type="body" idx="1"/>
          </p:nvPr>
        </p:nvSpPr>
        <p:spPr/>
        <p:txBody>
          <a:bodyPr/>
          <a:lstStyle/>
          <a:p>
            <a:r>
              <a:rPr lang="en-US" sz="2200" dirty="0">
                <a:latin typeface="Consolas" panose="020B0609020204030204" pitchFamily="49" charset="0"/>
              </a:rPr>
              <a:t>DollarAmount</a:t>
            </a:r>
            <a:r>
              <a:rPr lang="en-US" sz="2200" dirty="0">
                <a:latin typeface="+mn-lt"/>
              </a:rPr>
              <a:t> capabilities</a:t>
            </a:r>
          </a:p>
          <a:p>
            <a:pPr lvl="1"/>
            <a:r>
              <a:rPr lang="en-US" sz="2200" dirty="0">
                <a:latin typeface="+mn-lt"/>
              </a:rPr>
              <a:t>a constructor to initialize a </a:t>
            </a:r>
            <a:r>
              <a:rPr lang="en-US" sz="2200" dirty="0">
                <a:latin typeface="Consolas" panose="020B0609020204030204" pitchFamily="49" charset="0"/>
              </a:rPr>
              <a:t>DollarAmount</a:t>
            </a:r>
            <a:r>
              <a:rPr lang="en-US" sz="2200" dirty="0">
                <a:latin typeface="+mn-lt"/>
              </a:rPr>
              <a:t> object to a whole number of </a:t>
            </a:r>
            <a:r>
              <a:rPr lang="en-US" sz="2200" dirty="0" smtClean="0">
                <a:latin typeface="+mn-lt"/>
              </a:rPr>
              <a:t>pennies</a:t>
            </a:r>
            <a:endParaRPr lang="en-US" sz="2200" dirty="0">
              <a:latin typeface="+mn-lt"/>
            </a:endParaRPr>
          </a:p>
          <a:p>
            <a:pPr lvl="1"/>
            <a:r>
              <a:rPr lang="en-US" sz="2200" dirty="0">
                <a:latin typeface="+mn-lt"/>
              </a:rPr>
              <a:t>an </a:t>
            </a:r>
            <a:r>
              <a:rPr lang="en-US" sz="2200" dirty="0">
                <a:latin typeface="Consolas" panose="020B0609020204030204" pitchFamily="49" charset="0"/>
              </a:rPr>
              <a:t>add</a:t>
            </a:r>
            <a:r>
              <a:rPr lang="en-US" sz="2200" dirty="0">
                <a:latin typeface="+mn-lt"/>
              </a:rPr>
              <a:t> member function that adds </a:t>
            </a:r>
            <a:r>
              <a:rPr lang="en-US" sz="2200" dirty="0" smtClean="0">
                <a:latin typeface="Consolas" panose="020B0609020204030204" pitchFamily="49" charset="0"/>
              </a:rPr>
              <a:t>DollarAmounts</a:t>
            </a:r>
            <a:endParaRPr lang="en-US" sz="2200" dirty="0">
              <a:latin typeface="Consolas" panose="020B0609020204030204" pitchFamily="49" charset="0"/>
            </a:endParaRPr>
          </a:p>
          <a:p>
            <a:pPr lvl="1"/>
            <a:r>
              <a:rPr lang="en-US" sz="2200" dirty="0">
                <a:latin typeface="+mn-lt"/>
              </a:rPr>
              <a:t>a </a:t>
            </a:r>
            <a:r>
              <a:rPr lang="en-US" sz="2200" dirty="0">
                <a:latin typeface="Consolas" panose="020B0609020204030204" pitchFamily="49" charset="0"/>
              </a:rPr>
              <a:t>subtract</a:t>
            </a:r>
            <a:r>
              <a:rPr lang="en-US" sz="2200" dirty="0">
                <a:latin typeface="+mn-lt"/>
              </a:rPr>
              <a:t> member function that subtracts </a:t>
            </a:r>
            <a:r>
              <a:rPr lang="en-US" sz="2200" dirty="0" smtClean="0">
                <a:latin typeface="Consolas" panose="020B0609020204030204" pitchFamily="49" charset="0"/>
              </a:rPr>
              <a:t>DollarAmounts</a:t>
            </a:r>
            <a:endParaRPr lang="en-US" sz="2200" dirty="0">
              <a:latin typeface="+mn-lt"/>
            </a:endParaRPr>
          </a:p>
          <a:p>
            <a:pPr lvl="1"/>
            <a:r>
              <a:rPr lang="en-US" sz="2200" dirty="0">
                <a:latin typeface="+mn-lt"/>
              </a:rPr>
              <a:t>an </a:t>
            </a:r>
            <a:r>
              <a:rPr lang="en-US" sz="2200" dirty="0">
                <a:latin typeface="Consolas" panose="020B0609020204030204" pitchFamily="49" charset="0"/>
              </a:rPr>
              <a:t>addInterest</a:t>
            </a:r>
            <a:r>
              <a:rPr lang="en-US" sz="2200" dirty="0">
                <a:latin typeface="+mn-lt"/>
              </a:rPr>
              <a:t> member function that calculates annual interest on the amount in the </a:t>
            </a:r>
            <a:r>
              <a:rPr lang="en-US" sz="2200" dirty="0">
                <a:latin typeface="Consolas" panose="020B0609020204030204" pitchFamily="49" charset="0"/>
              </a:rPr>
              <a:t>DollarAmount</a:t>
            </a:r>
            <a:r>
              <a:rPr lang="en-US" sz="2200" dirty="0">
                <a:latin typeface="+mn-lt"/>
              </a:rPr>
              <a:t> object on which the function is called and adds the interest to the amount in that </a:t>
            </a:r>
            <a:r>
              <a:rPr lang="en-US" sz="2200" dirty="0">
                <a:latin typeface="Consolas" panose="020B0609020204030204" pitchFamily="49" charset="0"/>
              </a:rPr>
              <a:t>object</a:t>
            </a:r>
          </a:p>
          <a:p>
            <a:pPr lvl="1"/>
            <a:r>
              <a:rPr lang="en-US" sz="2200" dirty="0">
                <a:latin typeface="+mn-lt"/>
              </a:rPr>
              <a:t>a </a:t>
            </a:r>
            <a:r>
              <a:rPr lang="en-US" sz="2200" dirty="0">
                <a:latin typeface="Consolas" panose="020B0609020204030204" pitchFamily="49" charset="0"/>
              </a:rPr>
              <a:t>toString</a:t>
            </a:r>
            <a:r>
              <a:rPr lang="en-US" sz="2200" dirty="0">
                <a:latin typeface="+mn-lt"/>
              </a:rPr>
              <a:t> member function that returns a </a:t>
            </a:r>
            <a:r>
              <a:rPr lang="en-US" sz="2200" dirty="0">
                <a:latin typeface="Consolas" panose="020B0609020204030204" pitchFamily="49" charset="0"/>
              </a:rPr>
              <a:t>DollarAmount</a:t>
            </a:r>
            <a:r>
              <a:rPr lang="en-US" sz="2200" dirty="0">
                <a:latin typeface="+mn-lt"/>
              </a:rPr>
              <a:t>’s </a:t>
            </a:r>
            <a:r>
              <a:rPr lang="en-US" sz="2200" dirty="0">
                <a:latin typeface="Consolas" panose="020B0609020204030204" pitchFamily="49" charset="0"/>
              </a:rPr>
              <a:t>string</a:t>
            </a:r>
            <a:r>
              <a:rPr lang="en-US" sz="2200" dirty="0">
                <a:latin typeface="+mn-lt"/>
              </a:rPr>
              <a:t> representation</a:t>
            </a:r>
            <a:r>
              <a:rPr lang="en-US" sz="2200" dirty="0" smtClean="0">
                <a:latin typeface="+mn-lt"/>
              </a:rPr>
              <a:t>.</a:t>
            </a:r>
            <a:endParaRPr lang="en-US" sz="2200" dirty="0">
              <a:latin typeface="+mn-lt"/>
            </a:endParaRPr>
          </a:p>
        </p:txBody>
      </p:sp>
    </p:spTree>
    <p:extLst>
      <p:ext uri="{BB962C8B-B14F-4D97-AF65-F5344CB8AC3E}">
        <p14:creationId xmlns:p14="http://schemas.microsoft.com/office/powerpoint/2010/main" val="3059810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smtClean="0"/>
              <a:t>(3 </a:t>
            </a:r>
            <a:r>
              <a:rPr lang="en-US" sz="2000" b="0" dirty="0"/>
              <a:t>of </a:t>
            </a:r>
            <a:r>
              <a:rPr lang="en-US" sz="2000" b="0" dirty="0" smtClean="0"/>
              <a:t>3)</a:t>
            </a:r>
            <a:endParaRPr lang="en-US" dirty="0"/>
          </a:p>
        </p:txBody>
      </p:sp>
      <p:sp>
        <p:nvSpPr>
          <p:cNvPr id="3" name="Text Placeholder 2"/>
          <p:cNvSpPr>
            <a:spLocks noGrp="1"/>
          </p:cNvSpPr>
          <p:nvPr>
            <p:ph type="body" idx="1"/>
          </p:nvPr>
        </p:nvSpPr>
        <p:spPr>
          <a:xfrm>
            <a:off x="457200" y="1600200"/>
            <a:ext cx="8229600" cy="4678680"/>
          </a:xfrm>
        </p:spPr>
        <p:txBody>
          <a:bodyPr/>
          <a:lstStyle/>
          <a:p>
            <a:pPr marL="741600" lvl="1" indent="-284400">
              <a:buNone/>
            </a:pPr>
            <a:r>
              <a:rPr lang="en-US" sz="2400" dirty="0" smtClean="0">
                <a:solidFill>
                  <a:schemeClr val="tx2"/>
                </a:solidFill>
                <a:latin typeface="+mn-lt"/>
              </a:rPr>
              <a:t>5.11.1</a:t>
            </a:r>
            <a:r>
              <a:rPr lang="en-US" sz="2400" dirty="0" smtClean="0">
                <a:latin typeface="+mn-lt"/>
              </a:rPr>
              <a:t> </a:t>
            </a:r>
            <a:r>
              <a:rPr lang="en-US" sz="2400" dirty="0">
                <a:latin typeface="+mn-lt"/>
              </a:rPr>
              <a:t>Logical AND </a:t>
            </a:r>
            <a:r>
              <a:rPr lang="en-US" sz="2400" dirty="0">
                <a:latin typeface="Consolas" panose="020B0609020204030204" pitchFamily="49" charset="0"/>
              </a:rPr>
              <a:t>(&amp;&amp;)</a:t>
            </a:r>
            <a:r>
              <a:rPr lang="en-US" sz="2400" dirty="0">
                <a:latin typeface="+mn-lt"/>
              </a:rPr>
              <a:t> Operator</a:t>
            </a:r>
          </a:p>
          <a:p>
            <a:pPr marL="741600" lvl="1" indent="-284400">
              <a:buNone/>
            </a:pPr>
            <a:r>
              <a:rPr lang="en-US" sz="2400" dirty="0">
                <a:solidFill>
                  <a:schemeClr val="tx2"/>
                </a:solidFill>
                <a:latin typeface="+mn-lt"/>
              </a:rPr>
              <a:t>5.11.2</a:t>
            </a:r>
            <a:r>
              <a:rPr lang="en-US" sz="2400" dirty="0">
                <a:latin typeface="+mn-lt"/>
              </a:rPr>
              <a:t> Logical OR </a:t>
            </a:r>
            <a:r>
              <a:rPr lang="en-US" sz="2400" dirty="0">
                <a:latin typeface="Consolas" panose="020B0609020204030204" pitchFamily="49" charset="0"/>
              </a:rPr>
              <a:t>(||)</a:t>
            </a:r>
            <a:r>
              <a:rPr lang="en-US" sz="2400" dirty="0">
                <a:latin typeface="+mn-lt"/>
              </a:rPr>
              <a:t> Operator</a:t>
            </a:r>
          </a:p>
          <a:p>
            <a:pPr marL="741600" lvl="1" indent="-284400">
              <a:buNone/>
            </a:pPr>
            <a:r>
              <a:rPr lang="en-US" sz="2400" dirty="0">
                <a:solidFill>
                  <a:schemeClr val="tx2"/>
                </a:solidFill>
                <a:latin typeface="+mn-lt"/>
              </a:rPr>
              <a:t>5.11.3</a:t>
            </a:r>
            <a:r>
              <a:rPr lang="en-US" sz="2400" dirty="0">
                <a:latin typeface="+mn-lt"/>
              </a:rPr>
              <a:t> Short-Circuit Evaluation</a:t>
            </a:r>
          </a:p>
          <a:p>
            <a:pPr marL="741600" lvl="1" indent="-284400">
              <a:buNone/>
            </a:pPr>
            <a:r>
              <a:rPr lang="en-US" sz="2400" dirty="0">
                <a:solidFill>
                  <a:schemeClr val="tx2"/>
                </a:solidFill>
                <a:latin typeface="+mn-lt"/>
              </a:rPr>
              <a:t>5.11.4</a:t>
            </a:r>
            <a:r>
              <a:rPr lang="en-US" sz="2400" dirty="0">
                <a:latin typeface="+mn-lt"/>
              </a:rPr>
              <a:t> Logical Negation </a:t>
            </a:r>
            <a:r>
              <a:rPr lang="en-US" sz="2400" dirty="0">
                <a:latin typeface="Consolas" panose="020B0609020204030204" pitchFamily="49" charset="0"/>
              </a:rPr>
              <a:t>(!)</a:t>
            </a:r>
            <a:r>
              <a:rPr lang="en-US" sz="2400" dirty="0">
                <a:latin typeface="+mn-lt"/>
              </a:rPr>
              <a:t> Operator</a:t>
            </a:r>
          </a:p>
          <a:p>
            <a:pPr marL="741600" lvl="1" indent="-284400">
              <a:buNone/>
            </a:pPr>
            <a:r>
              <a:rPr lang="en-US" sz="2400" dirty="0">
                <a:solidFill>
                  <a:schemeClr val="tx2"/>
                </a:solidFill>
                <a:latin typeface="+mn-lt"/>
              </a:rPr>
              <a:t>5.11.5</a:t>
            </a:r>
            <a:r>
              <a:rPr lang="en-US" sz="2400" dirty="0">
                <a:latin typeface="+mn-lt"/>
              </a:rPr>
              <a:t> Logical Operators </a:t>
            </a:r>
            <a:r>
              <a:rPr lang="en-US" sz="2400" dirty="0" smtClean="0">
                <a:latin typeface="+mn-lt"/>
              </a:rPr>
              <a:t>Example</a:t>
            </a:r>
          </a:p>
          <a:p>
            <a:pPr marL="685800" indent="-685800">
              <a:buNone/>
            </a:pPr>
            <a:r>
              <a:rPr lang="en-US" sz="2400" b="1" dirty="0">
                <a:solidFill>
                  <a:schemeClr val="tx2"/>
                </a:solidFill>
                <a:latin typeface="+mn-lt"/>
              </a:rPr>
              <a:t>5.12</a:t>
            </a:r>
            <a:r>
              <a:rPr lang="en-US" sz="2400" b="1" dirty="0">
                <a:latin typeface="+mn-lt"/>
              </a:rPr>
              <a:t> </a:t>
            </a:r>
            <a:r>
              <a:rPr lang="en-US" sz="2400" dirty="0">
                <a:latin typeface="+mn-lt"/>
              </a:rPr>
              <a:t>Confusing the Equality </a:t>
            </a:r>
            <a:r>
              <a:rPr lang="en-US" sz="2400" dirty="0">
                <a:latin typeface="Consolas" panose="020B0609020204030204" pitchFamily="49" charset="0"/>
              </a:rPr>
              <a:t>(==)</a:t>
            </a:r>
            <a:r>
              <a:rPr lang="en-US" sz="2400" dirty="0">
                <a:latin typeface="+mn-lt"/>
              </a:rPr>
              <a:t> and Assignment </a:t>
            </a:r>
            <a:r>
              <a:rPr lang="en-US" sz="2400" dirty="0">
                <a:latin typeface="Consolas" panose="020B0609020204030204" pitchFamily="49" charset="0"/>
              </a:rPr>
              <a:t>(=)</a:t>
            </a:r>
            <a:r>
              <a:rPr lang="en-US" sz="2400" dirty="0">
                <a:latin typeface="+mn-lt"/>
              </a:rPr>
              <a:t> Operators</a:t>
            </a:r>
          </a:p>
          <a:p>
            <a:pPr marL="0" indent="0">
              <a:buNone/>
            </a:pPr>
            <a:r>
              <a:rPr lang="en-US" sz="2400" b="1" dirty="0">
                <a:solidFill>
                  <a:schemeClr val="tx2"/>
                </a:solidFill>
                <a:latin typeface="+mn-lt"/>
              </a:rPr>
              <a:t>5.13</a:t>
            </a:r>
            <a:r>
              <a:rPr lang="en-US" sz="2400" b="1" dirty="0">
                <a:latin typeface="+mn-lt"/>
              </a:rPr>
              <a:t> </a:t>
            </a:r>
            <a:r>
              <a:rPr lang="en-US" sz="2400" dirty="0">
                <a:latin typeface="+mn-lt"/>
              </a:rPr>
              <a:t>Structured-Programming Summary</a:t>
            </a:r>
          </a:p>
          <a:p>
            <a:pPr marL="0" indent="0">
              <a:buNone/>
            </a:pPr>
            <a:r>
              <a:rPr lang="en-US" sz="2400" b="1" dirty="0">
                <a:solidFill>
                  <a:schemeClr val="tx2"/>
                </a:solidFill>
                <a:latin typeface="+mn-lt"/>
              </a:rPr>
              <a:t>5.14</a:t>
            </a:r>
            <a:r>
              <a:rPr lang="en-US" sz="2400" b="1" dirty="0">
                <a:latin typeface="+mn-lt"/>
              </a:rPr>
              <a:t> </a:t>
            </a:r>
            <a:r>
              <a:rPr lang="en-US" sz="2400" dirty="0" smtClean="0">
                <a:latin typeface="+mn-lt"/>
              </a:rPr>
              <a:t>Wrap-Up</a:t>
            </a:r>
            <a:endParaRPr lang="en-US" sz="2400" dirty="0">
              <a:latin typeface="+mn-lt"/>
            </a:endParaRPr>
          </a:p>
        </p:txBody>
      </p:sp>
    </p:spTree>
    <p:extLst>
      <p:ext uri="{BB962C8B-B14F-4D97-AF65-F5344CB8AC3E}">
        <p14:creationId xmlns:p14="http://schemas.microsoft.com/office/powerpoint/2010/main" val="12569219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5.7 Integer-Based Monetary Calculations with Class DollarAmount </a:t>
            </a:r>
            <a:r>
              <a:rPr lang="en-US" sz="2000" b="0" dirty="0" smtClean="0">
                <a:solidFill>
                  <a:schemeClr val="tx2"/>
                </a:solidFill>
                <a:latin typeface="Times New Roman" panose="02020603050405020304" pitchFamily="18" charset="0"/>
                <a:cs typeface="Times New Roman" panose="02020603050405020304" pitchFamily="18" charset="0"/>
              </a:rPr>
              <a:t>(6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22)</a:t>
            </a:r>
            <a:endParaRPr lang="en-US" dirty="0"/>
          </a:p>
        </p:txBody>
      </p:sp>
      <p:sp>
        <p:nvSpPr>
          <p:cNvPr id="3" name="Text Placeholder 2"/>
          <p:cNvSpPr>
            <a:spLocks noGrp="1"/>
          </p:cNvSpPr>
          <p:nvPr>
            <p:ph type="body" idx="1"/>
          </p:nvPr>
        </p:nvSpPr>
        <p:spPr>
          <a:xfrm>
            <a:off x="457200" y="1600200"/>
            <a:ext cx="8336280" cy="4525963"/>
          </a:xfrm>
        </p:spPr>
        <p:txBody>
          <a:bodyPr/>
          <a:lstStyle/>
          <a:p>
            <a:r>
              <a:rPr lang="en-US" sz="2400" dirty="0">
                <a:latin typeface="+mn-lt"/>
              </a:rPr>
              <a:t>All calculations use integer arithmetic</a:t>
            </a:r>
          </a:p>
          <a:p>
            <a:pPr lvl="1"/>
            <a:r>
              <a:rPr lang="en-US" sz="2400" dirty="0">
                <a:latin typeface="+mn-lt"/>
              </a:rPr>
              <a:t>no floating-point calculations are used, so </a:t>
            </a:r>
            <a:r>
              <a:rPr lang="en-US" sz="2400" dirty="0">
                <a:latin typeface="Consolas" panose="020B0609020204030204" pitchFamily="49" charset="0"/>
              </a:rPr>
              <a:t>DollarAmounts</a:t>
            </a:r>
            <a:r>
              <a:rPr lang="en-US" sz="2400" dirty="0">
                <a:latin typeface="+mn-lt"/>
              </a:rPr>
              <a:t> always represent their values precisely</a:t>
            </a:r>
            <a:r>
              <a:rPr lang="en-US" sz="2400" dirty="0" smtClean="0">
                <a:latin typeface="+mn-lt"/>
              </a:rPr>
              <a:t>.</a:t>
            </a:r>
            <a:endParaRPr lang="en-US" sz="2400" dirty="0">
              <a:latin typeface="+mn-lt"/>
            </a:endParaRPr>
          </a:p>
          <a:p>
            <a:r>
              <a:rPr lang="en-US" sz="2400" dirty="0">
                <a:latin typeface="+mn-lt"/>
              </a:rPr>
              <a:t>Reimplement </a:t>
            </a:r>
            <a:r>
              <a:rPr lang="en-US" sz="2400" dirty="0" smtClean="0">
                <a:latin typeface="+mn-lt"/>
              </a:rPr>
              <a:t>Figure 5.6’s </a:t>
            </a:r>
            <a:r>
              <a:rPr lang="en-US" sz="2400" dirty="0">
                <a:latin typeface="+mn-lt"/>
              </a:rPr>
              <a:t>compound-interest example using </a:t>
            </a:r>
            <a:r>
              <a:rPr lang="en-US" sz="2400" dirty="0">
                <a:latin typeface="Consolas" panose="020B0609020204030204" pitchFamily="49" charset="0"/>
              </a:rPr>
              <a:t>DollarAmounts</a:t>
            </a:r>
            <a:r>
              <a:rPr lang="en-US" sz="2400" dirty="0" smtClean="0">
                <a:latin typeface="+mn-lt"/>
              </a:rPr>
              <a:t>.</a:t>
            </a:r>
            <a:endParaRPr lang="en-US" sz="2400" dirty="0">
              <a:latin typeface="+mn-lt"/>
            </a:endParaRPr>
          </a:p>
          <a:p>
            <a:r>
              <a:rPr lang="en-US" sz="2400" dirty="0">
                <a:latin typeface="+mn-lt"/>
              </a:rPr>
              <a:t>Then we’ll present the class and walk through the code</a:t>
            </a:r>
            <a:r>
              <a:rPr lang="en-US" sz="2400" dirty="0" smtClean="0">
                <a:latin typeface="+mn-lt"/>
              </a:rPr>
              <a:t>.</a:t>
            </a:r>
            <a:endParaRPr lang="en-US" sz="2400" dirty="0">
              <a:latin typeface="+mn-lt"/>
            </a:endParaRPr>
          </a:p>
          <a:p>
            <a:r>
              <a:rPr lang="en-US" sz="2400" dirty="0">
                <a:latin typeface="+mn-lt"/>
              </a:rPr>
              <a:t>Class </a:t>
            </a:r>
            <a:r>
              <a:rPr lang="en-US" sz="2400" dirty="0">
                <a:latin typeface="Consolas" panose="020B0609020204030204" pitchFamily="49" charset="0"/>
              </a:rPr>
              <a:t>DollarAmount</a:t>
            </a:r>
            <a:r>
              <a:rPr lang="en-US" sz="2400" dirty="0">
                <a:latin typeface="+mn-lt"/>
              </a:rPr>
              <a:t> will control precisely how that rounding occurs using integer arithmetic</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41535309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5.7 Integer-Based Monetary Calculations with Class DollarAmount </a:t>
            </a:r>
            <a:r>
              <a:rPr lang="en-US" sz="2000" b="0" dirty="0" smtClean="0">
                <a:solidFill>
                  <a:schemeClr val="tx2"/>
                </a:solidFill>
                <a:latin typeface="Times New Roman" panose="02020603050405020304" pitchFamily="18" charset="0"/>
                <a:cs typeface="Times New Roman" panose="02020603050405020304" pitchFamily="18" charset="0"/>
              </a:rPr>
              <a:t>(7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22)</a:t>
            </a:r>
            <a:endParaRPr lang="en-US" dirty="0"/>
          </a:p>
        </p:txBody>
      </p:sp>
      <p:sp>
        <p:nvSpPr>
          <p:cNvPr id="3" name="Text Placeholder 2"/>
          <p:cNvSpPr>
            <a:spLocks noGrp="1"/>
          </p:cNvSpPr>
          <p:nvPr>
            <p:ph type="body" idx="1"/>
          </p:nvPr>
        </p:nvSpPr>
        <p:spPr/>
        <p:txBody>
          <a:bodyPr/>
          <a:lstStyle/>
          <a:p>
            <a:r>
              <a:rPr lang="en-US" sz="2400" dirty="0">
                <a:latin typeface="+mn-lt"/>
              </a:rPr>
              <a:t>Figure </a:t>
            </a:r>
            <a:r>
              <a:rPr lang="en-US" sz="2400" dirty="0" smtClean="0">
                <a:latin typeface="+mn-lt"/>
              </a:rPr>
              <a:t>5.7 </a:t>
            </a:r>
            <a:r>
              <a:rPr lang="en-US" sz="2400" dirty="0">
                <a:latin typeface="+mn-lt"/>
              </a:rPr>
              <a:t>adds </a:t>
            </a:r>
            <a:r>
              <a:rPr lang="en-US" sz="2400" dirty="0">
                <a:latin typeface="Consolas" panose="020B0609020204030204" pitchFamily="49" charset="0"/>
              </a:rPr>
              <a:t>DollarAmounts</a:t>
            </a:r>
            <a:r>
              <a:rPr lang="en-US" sz="2400" dirty="0">
                <a:latin typeface="+mn-lt"/>
              </a:rPr>
              <a:t>, subtracts </a:t>
            </a:r>
            <a:r>
              <a:rPr lang="en-US" sz="2400" dirty="0">
                <a:latin typeface="Consolas" panose="020B0609020204030204" pitchFamily="49" charset="0"/>
              </a:rPr>
              <a:t>DollarAmounts</a:t>
            </a:r>
            <a:r>
              <a:rPr lang="en-US" sz="2400" dirty="0">
                <a:latin typeface="+mn-lt"/>
              </a:rPr>
              <a:t> and calculates compound interest with </a:t>
            </a:r>
            <a:r>
              <a:rPr lang="en-US" sz="2400" dirty="0">
                <a:latin typeface="Consolas" panose="020B0609020204030204" pitchFamily="49" charset="0"/>
              </a:rPr>
              <a:t>DollarAmounts</a:t>
            </a:r>
            <a:r>
              <a:rPr lang="en-US" sz="2400" dirty="0">
                <a:latin typeface="+mn-lt"/>
              </a:rPr>
              <a:t> to demonstrate </a:t>
            </a:r>
            <a:r>
              <a:rPr lang="en-US" sz="2400" dirty="0" smtClean="0">
                <a:latin typeface="+mn-lt"/>
              </a:rPr>
              <a:t>the class’s </a:t>
            </a:r>
            <a:r>
              <a:rPr lang="en-US" sz="2400" dirty="0">
                <a:latin typeface="+mn-lt"/>
              </a:rPr>
              <a:t>capabilities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751629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200" dirty="0" smtClean="0"/>
              <a:t>Figure 5.7 Compound-Interest </a:t>
            </a:r>
            <a:r>
              <a:rPr lang="en-US" sz="3200" dirty="0"/>
              <a:t>Calculations with Class </a:t>
            </a:r>
            <a:r>
              <a:rPr lang="en-US" sz="3200" dirty="0">
                <a:latin typeface="Consolas" panose="020B0609020204030204" pitchFamily="49" charset="0"/>
              </a:rPr>
              <a:t>DollarAmount</a:t>
            </a:r>
            <a:r>
              <a:rPr lang="en-US" sz="3200" dirty="0"/>
              <a:t> and </a:t>
            </a:r>
            <a:r>
              <a:rPr lang="en-US" sz="3200" dirty="0" smtClean="0"/>
              <a:t>Integers </a:t>
            </a:r>
            <a:r>
              <a:rPr lang="en-US" sz="2000" b="0" dirty="0" smtClean="0"/>
              <a:t>(1 of 4)</a:t>
            </a:r>
            <a:endParaRPr lang="en-US" sz="2000" b="0" dirty="0"/>
          </a:p>
        </p:txBody>
      </p:sp>
      <p:pic>
        <p:nvPicPr>
          <p:cNvPr id="4" name="Picture 3" descr="Computer code has 51 lines. The lines read as follows. Line 1. forward slash forward slash F i g period 5 period 7 colon Interest period c p p. Line 2. forward slash forward slash Compound dash interest calculations with class Dollar Amount and integers period. Line 3. hash include left angle bracket i o stream right angle bracket. Line 4. hash include left angle bracket i o m a n i p right angle bracket. Line 5. hash include left angle bracket string right angle bracket. Line 6. hash include double quote Dollar Amount period h double quote. Line 7. using namespace s t d semicolon. Line 8. Blank. Line 9. i n t main left parenthesis right parenthesis left brace. Line 10, indented once. Dollar Amount d1 left brace 12345 right brace semicolon forward slash forward slash dollar sign 123 period 45. Line 11, indented once. Dollar Amount d2 left brace 1576 right brace semicolon forward slash forward slash dollar sign 15 period 76. Lines 10 and 11 are highlighted. Line 12. Blank. Line 13, indented once. c out left angle bracket left angle bracket double quote After adding d 2 left parenthesis double quote left angle bracket left angle bracket d 2 period to String left parenthesis right parenthesis left angle bracket left angle bracket double quote right parenthesis into d 1 left parenthesis double quote. Line 14, indented twice. left angle bracket left angle bracket d 1 period to String left parenthesis right parenthesis left angle bracket left angle bracket double quote right parenthesis comma d 1 equals double quote semicolon. The words, d 1 period to String left parenthesis right parenthesis are highlighted. Line 15, indented once. d 1 period add left parenthesis d 2 right parenthesis semicolon forward slash forward slash modifies object d 1. This line is highlighted. Line 16, indented once. c out left angle bracket left angle bracket d 1 period to String left parenthesis right parenthesis left angle bracket left angle bracket double quote back slash n double quote semicolon. Line 17. Blank. Line 18, indented once. c out left angle bracket left angle bracket double quote After subtracting d 2 left parenthesis double quote left angle bracket left angle bracket d 2 period to String left parenthesis right parenthesis left angle bracket left angle bracket double quote right parenthesis from d 1 left parenthesis double quote. Line 19, indented twice. left angle bracket left angle bracket d 1 period to String left parenthesis right parenthesis left angle bracket left angle bracket double quote right parenthesis comma d 1 equals double quote semicolon. Line 20, indented once. d 1 period subtract left parenthesis d 2 right parenthesis semicolon forward slash forward slash modifies object d 1. This line is highlighted. Line 21, indented once. c out left angle bracket left angle bracket d 1 period to String left parenthesis right parenthesis left angle bracket left angle bracket double quote back slash n double quote semicolon. Line 22. Blank. Line 23, indented once. c out left angle bracket left angle bracket double quote After subtracting d 1 left parenthesis double quote left angle bracket left angle bracket d 1 period to String left parenthesis right parenthesis left angle bracket left angle bracket double quote right parenthesis from d 2 left parenthesis double quote. Line 24, indented twice. left angle bracket left angle bracket d 2 period to String left parenthesis right parenthesis left angle bracket left angle bracket double quote right parenthesis comma d 2 equals double quote semicolon. Line 25, indented once. d 2 period subtract left parenthesis d 1 right parenthesis semicolon forward slash forward slash modifies object d 2. Line 26, indented once. c out left angle bracket left angle bracket d 2 period to String left parenthesis right parenthesis left angle bracket left angle bracket double quote back slash n back slash n double quote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070" y="1621056"/>
            <a:ext cx="6437861" cy="4423290"/>
          </a:xfrm>
          <a:prstGeom prst="rect">
            <a:avLst/>
          </a:prstGeom>
        </p:spPr>
      </p:pic>
    </p:spTree>
    <p:extLst>
      <p:ext uri="{BB962C8B-B14F-4D97-AF65-F5344CB8AC3E}">
        <p14:creationId xmlns:p14="http://schemas.microsoft.com/office/powerpoint/2010/main" val="41292350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200" dirty="0" smtClean="0"/>
              <a:t>Figure 5.7 Compound-Interest Calculations with Class </a:t>
            </a:r>
            <a:r>
              <a:rPr lang="en-US" sz="3200" dirty="0" smtClean="0">
                <a:latin typeface="Consolas" panose="020B0609020204030204" pitchFamily="49" charset="0"/>
              </a:rPr>
              <a:t>DollarAmount</a:t>
            </a:r>
            <a:r>
              <a:rPr lang="en-US" sz="3200" dirty="0" smtClean="0"/>
              <a:t> and Integers</a:t>
            </a:r>
            <a:r>
              <a:rPr lang="en-US" dirty="0" smtClean="0"/>
              <a:t> </a:t>
            </a:r>
            <a:r>
              <a:rPr lang="en-US" sz="2000" b="0" dirty="0" smtClean="0"/>
              <a:t>(2 of 4)</a:t>
            </a:r>
            <a:endParaRPr lang="en-US" dirty="0"/>
          </a:p>
        </p:txBody>
      </p:sp>
      <p:pic>
        <p:nvPicPr>
          <p:cNvPr id="5" name="Picture 4" descr="The code continues. Line 27. Blank. Line 28, indented once. c out left angle bracket left angle bracket double quote Enter integer interest rate and divisor period For example colon back slash n double quote. Line 29, indented twice. left angle bracket left angle bracket double quote for 2 percent sign comma enter colon 2 100 back slash n double quote. Line 30, indented twice. left angle bracket left angle bracket double quote for 2 period 3 percent sign comma enter colon 23 1000 back slash n double quote. Line 31, indented twice. left angle bracket left angle bracket double quote for 2 period 37 percent sign comma enter colon 237 10000 back slash n double quote. Line 32, indented twice. left angle bracket left angle bracket double quote for 2 period 375 percent sign comma enter colon 2375 100000 back slash n right angle bracket double quote semicolon. Line 33, indented once. i n t rate semicolon forward slash forward slash whole dash number interest rate. Line 34, indented once. i n t divisor semicolon forward slash forward slash divisor for rate. Line 35, indented once. c in right angle bracket right angle bracket rate right angle bracket right angle bracket divisor semicolon. Line 36. Blank. Line 37, indented once. Dollar Amount balance left brace 100000 right brace semicolon forward slash forward slash initial principal amount in pennies. This line is highlighted. Line 38, indented once. c out left angle bracket left angle bracket double quote back slash n Initial balance colon double quote left angle bracket left angle bracket balance period to String left parenthesis right parenthesis left angle bracket left angle bracket end l semicolon. Line 39. Blank. Line 40, indented once. forward slash forward slash display headers. Line 41, indented once. c out left angle bracket left angle bracket double quote back slash n Year double quote left angle bracket left angle bracket set w left parenthesis 20 right parenthesis left angle bracket left angle bracket double quote Amount on deposit double quote left angle bracket left angle bracket end l semicolon. Line 42. Blank. Line 43, indented once. forward slash forward slash calculate amount on deposit for each of ten years. Line 44, indented once. for left parenthesis unsigned i n t year left brace 1 right brace semicolon year less than sign equals 10 semicolon year plus plus right parenthesis left brace. Line 45, indented twice. forward slash forward slash increase balance by rate percent sign left parenthesis i period e period comma rate forward slash divisor right parenthesis. Line 46, indented twice. balance period add Interest left parenthesis rate comma divisor right parenthesis semicolon. Line 47. Blank. Line 48, indented twice. forward slash forward slash display the year and the amount. Line 49, indented twice. c out left angle bracket left angle bracket set w left parenthesis 4 right parenthesis left angle bracket left angle bracket year left angle bracket left angle bracket set w left parenthesis 20 right parenthesis left angle bracket left angle bracket balance period to String left parenthesis right parenthesis left angle bracket left angle bracket end l semicolon. Line 50, indented once. right brace. Line 51.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745" y="1535588"/>
            <a:ext cx="7020511" cy="4792664"/>
          </a:xfrm>
          <a:prstGeom prst="rect">
            <a:avLst/>
          </a:prstGeom>
        </p:spPr>
      </p:pic>
    </p:spTree>
    <p:extLst>
      <p:ext uri="{BB962C8B-B14F-4D97-AF65-F5344CB8AC3E}">
        <p14:creationId xmlns:p14="http://schemas.microsoft.com/office/powerpoint/2010/main" val="112659826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200" dirty="0" smtClean="0"/>
              <a:t>Figure 5.7 </a:t>
            </a:r>
            <a:r>
              <a:rPr lang="en-US" sz="3200" dirty="0"/>
              <a:t>Compound-Interest Calculations with Class </a:t>
            </a:r>
            <a:r>
              <a:rPr lang="en-US" sz="3200" dirty="0">
                <a:latin typeface="Consolas" panose="020B0609020204030204" pitchFamily="49" charset="0"/>
              </a:rPr>
              <a:t>DollarAmount</a:t>
            </a:r>
            <a:r>
              <a:rPr lang="en-US" sz="3200" dirty="0"/>
              <a:t> and Integers</a:t>
            </a:r>
            <a:r>
              <a:rPr lang="en-US" dirty="0"/>
              <a:t> </a:t>
            </a:r>
            <a:r>
              <a:rPr lang="en-US" sz="2000" b="0" dirty="0" smtClean="0"/>
              <a:t>(3 of 4)</a:t>
            </a:r>
            <a:endParaRPr lang="en-US" dirty="0"/>
          </a:p>
        </p:txBody>
      </p:sp>
      <p:pic>
        <p:nvPicPr>
          <p:cNvPr id="4" name="Picture 3" descr="Two sets of computer code outputs. The first computer code output has 10 lines. The lines read as follows. Line 1. After adding d2 left parenthesis 15 period 76 right parenthesis into d1 left parenthesis 123 period 45 right parenthesis comma d 1 equals 139 period 21. Line 2. After subtracting d2 left parenthesis 15 period 76 right parenthesis from d1 left parenthesis 139 period 21 right parenthesis comma d 1 equals 123 period 45. Line 3. After subtracting d1 left parenthesis 123 period 45 right parenthesis from d2 left parenthesis 15 period 76 right parenthesis comma d 2 equals dash 107 period 69. Line 4. Enter integer interest rate and divisor period For example colon. Line 5. for 2 percent sign comma enter colon 2 100. Line 6. for 2 period 3 percent sign comma enter colon 23 1000. Line 7. for 2 period 37 percent sign comma enter colon 237 10000. Line 8. for 2 period 375 percent sign comma enter colon 2375 100000. Line 9. right angle bracket 5 100. Line 10. Initial balance colon 1000 period 00. Below this is a table of results with 10 rows and 2 columns. The columns have the following headings from left to right. Year, Amount on deposit. The row entries are as follows. Row 1. 1, 1050.00. Row 2. 2, 1102.50. Row 3. 3, 1157.63. Row 4. 4, 1215.51. Row 5. 5, 1276.29. Row 6. 6, 1340.10. Row 7. 7, 1407.11. Row 8. 8, 1477.47. Row 9. 9, 1551.34. Row 10. 10, 1628.91. The second computer code output has 10 lines. The lines read as follows. Line 1. After adding d2 left parenthesis 15 period 76 right parenthesis into d1 left parenthesis 123 period 45 right parenthesis comma d 1 equals 139 period 21. Line 2. After subtracting d2 left parenthesis 15 period 76 right parenthesis from d1 left parenthesis 139 period 21 right parenthesis comma d 1 equals 123 period 45. Line 3. After subtracting d1 left parenthesis 123 period 45 right parenthesis from d2 left parenthesis 15 period 76 right parenthesis comma d 2 equals dash 107 period 69. Line 4. Enter integer interest rate and divisor period For example colon. Line 5. for 2 percent sign comma enter colon 2 100. Line 6. for 2 period 3 percent sign comma enter colon 23 1000. Line 7. for 2 period 37 percent sign comma enter colon 237 10000. Line 8. for 2 period 375 percent sign comma enter colon 2375 100000. Line 9. right angle bracket 525 10000. Line 10. Initial balance colon 1000 period 00. Below this is a table of results with 10 rows and 2 columns. The columns have the following headings from left to right. Year, Amount on deposit. The row entries are as follows. Row 1. 1, 1052.50. Row 2. 2, 1107.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326" y="1442782"/>
            <a:ext cx="4429348" cy="4947796"/>
          </a:xfrm>
          <a:prstGeom prst="rect">
            <a:avLst/>
          </a:prstGeom>
        </p:spPr>
      </p:pic>
    </p:spTree>
    <p:extLst>
      <p:ext uri="{BB962C8B-B14F-4D97-AF65-F5344CB8AC3E}">
        <p14:creationId xmlns:p14="http://schemas.microsoft.com/office/powerpoint/2010/main" val="22736441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92886" cy="1273629"/>
          </a:xfrm>
        </p:spPr>
        <p:txBody>
          <a:bodyPr anchor="b"/>
          <a:lstStyle/>
          <a:p>
            <a:r>
              <a:rPr lang="en-US" dirty="0" smtClean="0"/>
              <a:t>Figure 5.7 </a:t>
            </a:r>
            <a:r>
              <a:rPr lang="en-US" dirty="0"/>
              <a:t>Compound-Interest Calculations with Class </a:t>
            </a:r>
            <a:r>
              <a:rPr lang="en-US" dirty="0">
                <a:latin typeface="Consolas" panose="020B0609020204030204" pitchFamily="49" charset="0"/>
              </a:rPr>
              <a:t>DollarAmount</a:t>
            </a:r>
            <a:r>
              <a:rPr lang="en-US" dirty="0"/>
              <a:t> and Integers </a:t>
            </a:r>
            <a:r>
              <a:rPr lang="en-US" sz="2000" b="0" dirty="0" smtClean="0"/>
              <a:t>(4 </a:t>
            </a:r>
            <a:r>
              <a:rPr lang="en-US" sz="2000" b="0" dirty="0"/>
              <a:t>of </a:t>
            </a:r>
            <a:r>
              <a:rPr lang="en-US" sz="2000" b="0" dirty="0" smtClean="0"/>
              <a:t>4)</a:t>
            </a:r>
            <a:endParaRPr lang="en-US" dirty="0"/>
          </a:p>
        </p:txBody>
      </p:sp>
      <p:pic>
        <p:nvPicPr>
          <p:cNvPr id="4" name="Picture 3" descr="The output continues. Row 3. 3, 1165.92. Row 4. 4, 1227.13. Row 5. 5, 1291.55. Row 6. 6, 1359.36. Row 7. 7, 1430.73. Row 8. 8, 1505.84. Row 9. 9, 1584.90. Row 10. 10, 1668.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455" y="2685643"/>
            <a:ext cx="6931090" cy="1728361"/>
          </a:xfrm>
          <a:prstGeom prst="rect">
            <a:avLst/>
          </a:prstGeom>
        </p:spPr>
      </p:pic>
    </p:spTree>
    <p:extLst>
      <p:ext uri="{BB962C8B-B14F-4D97-AF65-F5344CB8AC3E}">
        <p14:creationId xmlns:p14="http://schemas.microsoft.com/office/powerpoint/2010/main" val="275004536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5.7 Integer-Based Monetary Calculations with Class DollarAmount </a:t>
            </a:r>
            <a:r>
              <a:rPr lang="en-US" sz="2000" b="0" dirty="0" smtClean="0">
                <a:solidFill>
                  <a:schemeClr val="tx2"/>
                </a:solidFill>
                <a:latin typeface="Times New Roman" panose="02020603050405020304" pitchFamily="18" charset="0"/>
                <a:cs typeface="Times New Roman" panose="02020603050405020304" pitchFamily="18" charset="0"/>
              </a:rPr>
              <a:t>(8 </a:t>
            </a:r>
            <a:r>
              <a:rPr lang="en-US" sz="2000" b="0" dirty="0">
                <a:solidFill>
                  <a:schemeClr val="tx2"/>
                </a:solidFill>
                <a:latin typeface="Times New Roman" panose="02020603050405020304" pitchFamily="18" charset="0"/>
                <a:cs typeface="Times New Roman" panose="02020603050405020304" pitchFamily="18" charset="0"/>
              </a:rPr>
              <a:t>of 22)</a:t>
            </a:r>
            <a:endParaRPr lang="en-US" dirty="0"/>
          </a:p>
        </p:txBody>
      </p:sp>
      <p:sp>
        <p:nvSpPr>
          <p:cNvPr id="3" name="Text Placeholder 2"/>
          <p:cNvSpPr>
            <a:spLocks noGrp="1"/>
          </p:cNvSpPr>
          <p:nvPr>
            <p:ph type="body" idx="1"/>
          </p:nvPr>
        </p:nvSpPr>
        <p:spPr/>
        <p:txBody>
          <a:bodyPr/>
          <a:lstStyle/>
          <a:p>
            <a:r>
              <a:rPr lang="en-US" sz="2400" dirty="0">
                <a:latin typeface="Consolas" panose="020B0609020204030204" pitchFamily="49" charset="0"/>
              </a:rPr>
              <a:t>addInterest</a:t>
            </a:r>
            <a:r>
              <a:rPr lang="en-US" sz="2400" dirty="0">
                <a:latin typeface="+mn-lt"/>
              </a:rPr>
              <a:t> member function receives two arguments:</a:t>
            </a:r>
          </a:p>
          <a:p>
            <a:pPr lvl="1"/>
            <a:r>
              <a:rPr lang="en-US" sz="2400" dirty="0">
                <a:latin typeface="+mn-lt"/>
              </a:rPr>
              <a:t>an integer representation of the interest rate </a:t>
            </a:r>
            <a:r>
              <a:rPr lang="en-US" sz="2400" dirty="0" smtClean="0">
                <a:latin typeface="+mn-lt"/>
              </a:rPr>
              <a:t>and</a:t>
            </a:r>
            <a:endParaRPr lang="en-US" sz="2400" dirty="0">
              <a:latin typeface="+mn-lt"/>
            </a:endParaRPr>
          </a:p>
          <a:p>
            <a:pPr lvl="1"/>
            <a:r>
              <a:rPr lang="en-US" sz="2400" dirty="0">
                <a:latin typeface="+mn-lt"/>
              </a:rPr>
              <a:t>an integer divisor (a power of 10</a:t>
            </a:r>
            <a:r>
              <a:rPr lang="en-US" sz="2400" dirty="0" smtClean="0">
                <a:latin typeface="+mn-lt"/>
              </a:rPr>
              <a:t>)</a:t>
            </a:r>
            <a:endParaRPr lang="en-US" sz="2400" dirty="0">
              <a:latin typeface="+mn-lt"/>
            </a:endParaRPr>
          </a:p>
          <a:p>
            <a:r>
              <a:rPr lang="en-US" sz="2400" dirty="0">
                <a:latin typeface="+mn-lt"/>
              </a:rPr>
              <a:t>To determine the interest amount, </a:t>
            </a:r>
            <a:r>
              <a:rPr lang="en-US" sz="2400" dirty="0">
                <a:latin typeface="Consolas" panose="020B0609020204030204" pitchFamily="49" charset="0"/>
              </a:rPr>
              <a:t>addInterest</a:t>
            </a:r>
            <a:r>
              <a:rPr lang="en-US" sz="2400" dirty="0">
                <a:latin typeface="+mn-lt"/>
              </a:rPr>
              <a:t> multiplies the </a:t>
            </a:r>
            <a:r>
              <a:rPr lang="en-US" sz="2400" dirty="0">
                <a:latin typeface="Consolas" panose="020B0609020204030204" pitchFamily="49" charset="0"/>
              </a:rPr>
              <a:t>DollarAmount</a:t>
            </a:r>
            <a:r>
              <a:rPr lang="en-US" sz="2400" dirty="0">
                <a:latin typeface="+mn-lt"/>
              </a:rPr>
              <a:t> object’s number of pennies by the integer representation of the interest rate, then divides the result by the integer divisor</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4349892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5.7 Integer-Based Monetary Calculations with Class DollarAmount </a:t>
            </a:r>
            <a:r>
              <a:rPr lang="en-US" sz="2000" b="0" dirty="0" smtClean="0">
                <a:solidFill>
                  <a:schemeClr val="tx2"/>
                </a:solidFill>
                <a:latin typeface="Times New Roman" panose="02020603050405020304" pitchFamily="18" charset="0"/>
                <a:cs typeface="Times New Roman" panose="02020603050405020304" pitchFamily="18" charset="0"/>
              </a:rPr>
              <a:t>(9 </a:t>
            </a:r>
            <a:r>
              <a:rPr lang="en-US" sz="2000" b="0" dirty="0">
                <a:solidFill>
                  <a:schemeClr val="tx2"/>
                </a:solidFill>
                <a:latin typeface="Times New Roman" panose="02020603050405020304" pitchFamily="18" charset="0"/>
                <a:cs typeface="Times New Roman" panose="02020603050405020304" pitchFamily="18" charset="0"/>
              </a:rPr>
              <a:t>of 22)</a:t>
            </a:r>
            <a:endParaRPr lang="en-US" dirty="0"/>
          </a:p>
        </p:txBody>
      </p:sp>
      <p:sp>
        <p:nvSpPr>
          <p:cNvPr id="3" name="Text Placeholder 2"/>
          <p:cNvSpPr>
            <a:spLocks noGrp="1"/>
          </p:cNvSpPr>
          <p:nvPr>
            <p:ph type="body" idx="1"/>
          </p:nvPr>
        </p:nvSpPr>
        <p:spPr/>
        <p:txBody>
          <a:bodyPr/>
          <a:lstStyle/>
          <a:p>
            <a:r>
              <a:rPr lang="en-US" sz="2400" dirty="0">
                <a:latin typeface="Arial (Body)"/>
              </a:rPr>
              <a:t>For example:</a:t>
            </a:r>
          </a:p>
          <a:p>
            <a:pPr lvl="1"/>
            <a:r>
              <a:rPr lang="en-US" sz="2400" dirty="0">
                <a:latin typeface="Arial (Body)"/>
              </a:rPr>
              <a:t>To calculate 5% interest, enter the integers 5 and 100. In integer arithmetic, multiplying a DollarAmount by 5, then dividing the result by 100 calculates 5% of the DollarAmount’s value.</a:t>
            </a:r>
          </a:p>
          <a:p>
            <a:pPr lvl="1"/>
            <a:r>
              <a:rPr lang="en-US" sz="2400" dirty="0">
                <a:latin typeface="Arial (Body)"/>
              </a:rPr>
              <a:t>To calculate 5.25% interest, enter the integers 525 and 10000. In integer arithmetic, multiplying a DollarAmount by 525, then dividing the result by 10000 calculates 5.25% of the DollarAmount’s value</a:t>
            </a:r>
            <a:r>
              <a:rPr lang="en-US" sz="2400" dirty="0" smtClean="0">
                <a:latin typeface="Arial (Body)"/>
              </a:rPr>
              <a:t>.</a:t>
            </a:r>
            <a:endParaRPr lang="en-US" sz="2400" dirty="0">
              <a:latin typeface="Arial (Body)"/>
            </a:endParaRPr>
          </a:p>
        </p:txBody>
      </p:sp>
    </p:spTree>
    <p:extLst>
      <p:ext uri="{BB962C8B-B14F-4D97-AF65-F5344CB8AC3E}">
        <p14:creationId xmlns:p14="http://schemas.microsoft.com/office/powerpoint/2010/main" val="17489836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5.7 Integer-Based Monetary Calculations with Class DollarAmount </a:t>
            </a:r>
            <a:r>
              <a:rPr lang="en-US" sz="2000" b="0" dirty="0" smtClean="0">
                <a:solidFill>
                  <a:schemeClr val="tx2"/>
                </a:solidFill>
                <a:latin typeface="Times New Roman" panose="02020603050405020304" pitchFamily="18" charset="0"/>
                <a:cs typeface="Times New Roman" panose="02020603050405020304" pitchFamily="18" charset="0"/>
              </a:rPr>
              <a:t>(10 </a:t>
            </a:r>
            <a:r>
              <a:rPr lang="en-US" sz="2000" b="0" dirty="0">
                <a:solidFill>
                  <a:schemeClr val="tx2"/>
                </a:solidFill>
                <a:latin typeface="Times New Roman" panose="02020603050405020304" pitchFamily="18" charset="0"/>
                <a:cs typeface="Times New Roman" panose="02020603050405020304" pitchFamily="18" charset="0"/>
              </a:rPr>
              <a:t>of 22)</a:t>
            </a:r>
            <a:endParaRPr lang="en-US" dirty="0"/>
          </a:p>
        </p:txBody>
      </p:sp>
      <p:sp>
        <p:nvSpPr>
          <p:cNvPr id="3" name="Text Placeholder 2"/>
          <p:cNvSpPr>
            <a:spLocks noGrp="1"/>
          </p:cNvSpPr>
          <p:nvPr>
            <p:ph type="body" idx="1"/>
          </p:nvPr>
        </p:nvSpPr>
        <p:spPr/>
        <p:txBody>
          <a:bodyPr/>
          <a:lstStyle/>
          <a:p>
            <a:r>
              <a:rPr lang="en-US" sz="2400" dirty="0" smtClean="0">
                <a:latin typeface="+mn-lt"/>
              </a:rPr>
              <a:t>Figure 5.8 </a:t>
            </a:r>
            <a:r>
              <a:rPr lang="en-US" sz="2400" dirty="0">
                <a:latin typeface="+mn-lt"/>
              </a:rPr>
              <a:t>defines class </a:t>
            </a:r>
            <a:r>
              <a:rPr lang="en-US" sz="2400" dirty="0">
                <a:latin typeface="Consolas" panose="020B0609020204030204" pitchFamily="49" charset="0"/>
              </a:rPr>
              <a:t>DollarAmount</a:t>
            </a:r>
            <a:r>
              <a:rPr lang="en-US" sz="2400" dirty="0">
                <a:latin typeface="+mn-lt"/>
              </a:rPr>
              <a:t> with data member amount (line 41) </a:t>
            </a:r>
            <a:r>
              <a:rPr lang="en-US" sz="2400" dirty="0" smtClean="0">
                <a:latin typeface="+mn-lt"/>
              </a:rPr>
              <a:t>representing </a:t>
            </a:r>
            <a:r>
              <a:rPr lang="en-US" sz="2400" dirty="0">
                <a:latin typeface="+mn-lt"/>
              </a:rPr>
              <a:t>an integer number of pennies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187302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200" dirty="0" smtClean="0"/>
              <a:t>Figure 5.8 </a:t>
            </a:r>
            <a:r>
              <a:rPr lang="en-US" sz="3200" dirty="0">
                <a:latin typeface="Consolas" panose="020B0609020204030204" pitchFamily="49" charset="0"/>
              </a:rPr>
              <a:t>DollarAmount</a:t>
            </a:r>
            <a:r>
              <a:rPr lang="en-US" sz="3200" dirty="0"/>
              <a:t> Class Stores Dollar Amounts as Whole Numbers of </a:t>
            </a:r>
            <a:r>
              <a:rPr lang="en-US" sz="3200" dirty="0" smtClean="0"/>
              <a:t>Pennies </a:t>
            </a:r>
            <a:r>
              <a:rPr lang="en-US" sz="2000" b="0" dirty="0" smtClean="0"/>
              <a:t>(1 of 2)</a:t>
            </a:r>
            <a:endParaRPr lang="en-US" sz="2000" b="0" dirty="0"/>
          </a:p>
        </p:txBody>
      </p:sp>
      <p:pic>
        <p:nvPicPr>
          <p:cNvPr id="4" name="Picture 3" descr="Computer code has 42 lines. The lines read as follows. Line 1. forward slash forward slash F i g period 5 period 8 colon Dollar Amount period h. Line 2. forward slash forward slash Dollar Amount class stores dollar amounts as a whole numbers of pennies. Line 3. hash include left angle bracket string right angle bracket. Line 4. hash include left angle bracket c math right angle bracket. Line 5. Blank. Line 6. class Dollar Amount left brace. Line 7. public colon. Line 8, indented once. forward slash forward slash initialize amount from an int64 underscore t value. Line 9, indented once. explicit Dollar Amount left parenthesis int64 underscore t value right parenthesis colon amount left brace value right brace left brace right brace. This line is highlighted. Line 10. Blank. Line 11, indented once. forward slash forward slash add right single quote s amount to this object single quote s amount. Line 12, indented once. void add left parenthesis Dollar Amount right right parenthesis left brace. Line 13, indented twice. forward slash forward slash can access private data of other objects of the same class. Line 14, indented twice. amount plus equals right period amount semicolon. The words, right period amount are highlighted. Line 15, indented once. right brace. Line 16. Blank. Line 17, indented once. forward slash forward slash subtract right single quote s amount from this object single quote s amount. Line 18, indented once. void subtract left parenthesis Dollar Amount right right parenthesis left brace. Line 19, indented twice. forward slash forward slash can access private data of other objects of the same class. Line 20, indented twice. amount dash equals right period amount semicolon. Line 21, indented once. right brace. Line 22.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428" y="1683246"/>
            <a:ext cx="7561145" cy="4436388"/>
          </a:xfrm>
          <a:prstGeom prst="rect">
            <a:avLst/>
          </a:prstGeom>
        </p:spPr>
      </p:pic>
    </p:spTree>
    <p:extLst>
      <p:ext uri="{BB962C8B-B14F-4D97-AF65-F5344CB8AC3E}">
        <p14:creationId xmlns:p14="http://schemas.microsoft.com/office/powerpoint/2010/main" val="31640343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5.1 </a:t>
            </a:r>
            <a:r>
              <a:rPr lang="en-US" dirty="0" smtClean="0">
                <a:solidFill>
                  <a:schemeClr val="tx2"/>
                </a:solidFill>
                <a:latin typeface="Times New Roman" panose="02020603050405020304" pitchFamily="18" charset="0"/>
                <a:cs typeface="Times New Roman" panose="02020603050405020304" pitchFamily="18" charset="0"/>
              </a:rPr>
              <a:t>Introduction </a:t>
            </a:r>
            <a:r>
              <a:rPr lang="en-US" sz="2000" b="0" dirty="0" smtClean="0">
                <a:solidFill>
                  <a:schemeClr val="tx2"/>
                </a:solidFill>
                <a:latin typeface="Times New Roman" panose="02020603050405020304" pitchFamily="18" charset="0"/>
                <a:cs typeface="Times New Roman" panose="02020603050405020304" pitchFamily="18" charset="0"/>
              </a:rPr>
              <a:t>(1 of 2)</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a:spcAft>
                <a:spcPts val="600"/>
              </a:spcAft>
            </a:pPr>
            <a:r>
              <a:rPr lang="en-US" altLang="en-US" sz="2400" dirty="0">
                <a:solidFill>
                  <a:srgbClr val="000000"/>
                </a:solidFill>
                <a:latin typeface="+mn-lt"/>
              </a:rPr>
              <a:t>This chapter continues our presentation of structured-programming theory and principles.</a:t>
            </a:r>
          </a:p>
          <a:p>
            <a:pPr>
              <a:spcAft>
                <a:spcPts val="600"/>
              </a:spcAft>
            </a:pPr>
            <a:r>
              <a:rPr lang="en-US" altLang="en-US" sz="2400" dirty="0">
                <a:solidFill>
                  <a:srgbClr val="000000"/>
                </a:solidFill>
                <a:latin typeface="+mn-lt"/>
              </a:rPr>
              <a:t>Demonstrates </a:t>
            </a:r>
            <a:r>
              <a:rPr lang="en-US" altLang="en-US" sz="2400" dirty="0">
                <a:solidFill>
                  <a:srgbClr val="000000"/>
                </a:solidFill>
                <a:latin typeface="Consolas" panose="020B0609020204030204" pitchFamily="49" charset="0"/>
              </a:rPr>
              <a:t>C++</a:t>
            </a:r>
            <a:r>
              <a:rPr lang="en-US" altLang="en-US" sz="2400" dirty="0">
                <a:solidFill>
                  <a:srgbClr val="000000"/>
                </a:solidFill>
                <a:latin typeface="+mn-lt"/>
              </a:rPr>
              <a:t>’s </a:t>
            </a:r>
            <a:r>
              <a:rPr lang="en-US" altLang="en-US" sz="2400" dirty="0">
                <a:solidFill>
                  <a:srgbClr val="000000"/>
                </a:solidFill>
                <a:latin typeface="Consolas" panose="020B0609020204030204" pitchFamily="49" charset="0"/>
              </a:rPr>
              <a:t>for</a:t>
            </a:r>
            <a:r>
              <a:rPr lang="en-US" altLang="en-US" sz="2400" dirty="0">
                <a:solidFill>
                  <a:srgbClr val="000000"/>
                </a:solidFill>
                <a:latin typeface="+mn-lt"/>
              </a:rPr>
              <a:t>, </a:t>
            </a:r>
            <a:r>
              <a:rPr lang="en-US" altLang="en-US" sz="2400" dirty="0">
                <a:solidFill>
                  <a:srgbClr val="000000"/>
                </a:solidFill>
                <a:latin typeface="Consolas" panose="020B0609020204030204" pitchFamily="49" charset="0"/>
              </a:rPr>
              <a:t>do</a:t>
            </a:r>
            <a:r>
              <a:rPr lang="en-US" altLang="en-US" sz="2400" dirty="0">
                <a:solidFill>
                  <a:srgbClr val="000000"/>
                </a:solidFill>
                <a:latin typeface="+mn-lt"/>
              </a:rPr>
              <a:t>…</a:t>
            </a:r>
            <a:r>
              <a:rPr lang="en-US" altLang="en-US" sz="2400" dirty="0">
                <a:solidFill>
                  <a:srgbClr val="000000"/>
                </a:solidFill>
                <a:latin typeface="Consolas" panose="020B0609020204030204" pitchFamily="49" charset="0"/>
              </a:rPr>
              <a:t>while</a:t>
            </a:r>
            <a:r>
              <a:rPr lang="en-US" altLang="en-US" sz="2400" dirty="0">
                <a:solidFill>
                  <a:srgbClr val="000000"/>
                </a:solidFill>
                <a:latin typeface="+mn-lt"/>
              </a:rPr>
              <a:t> and </a:t>
            </a:r>
            <a:r>
              <a:rPr lang="en-US" altLang="en-US" sz="2400" dirty="0" smtClean="0">
                <a:solidFill>
                  <a:srgbClr val="000000"/>
                </a:solidFill>
                <a:latin typeface="Consolas" panose="020B0609020204030204" pitchFamily="49" charset="0"/>
              </a:rPr>
              <a:t>switch </a:t>
            </a:r>
            <a:r>
              <a:rPr lang="en-US" altLang="en-US" sz="2400" dirty="0" smtClean="0">
                <a:solidFill>
                  <a:srgbClr val="000000"/>
                </a:solidFill>
                <a:latin typeface="+mn-lt"/>
              </a:rPr>
              <a:t>statements.</a:t>
            </a:r>
            <a:endParaRPr lang="en-US" altLang="en-US" sz="2400" dirty="0">
              <a:solidFill>
                <a:srgbClr val="000000"/>
              </a:solidFill>
              <a:latin typeface="+mn-lt"/>
            </a:endParaRPr>
          </a:p>
          <a:p>
            <a:pPr>
              <a:spcAft>
                <a:spcPts val="600"/>
              </a:spcAft>
            </a:pPr>
            <a:r>
              <a:rPr lang="en-US" altLang="en-US" sz="2400" dirty="0">
                <a:solidFill>
                  <a:srgbClr val="000000"/>
                </a:solidFill>
                <a:latin typeface="+mn-lt"/>
              </a:rPr>
              <a:t>We explore the essentials of counter-controlled iteration</a:t>
            </a:r>
            <a:r>
              <a:rPr lang="en-US" altLang="en-US" sz="2400" dirty="0" smtClean="0">
                <a:solidFill>
                  <a:srgbClr val="000000"/>
                </a:solidFill>
                <a:latin typeface="+mn-lt"/>
              </a:rPr>
              <a:t>.</a:t>
            </a:r>
            <a:endParaRPr lang="en-US" altLang="en-US" sz="2400" dirty="0">
              <a:solidFill>
                <a:srgbClr val="000000"/>
              </a:solidFill>
              <a:latin typeface="+mn-lt"/>
            </a:endParaRPr>
          </a:p>
          <a:p>
            <a:pPr>
              <a:spcAft>
                <a:spcPts val="600"/>
              </a:spcAft>
            </a:pPr>
            <a:r>
              <a:rPr lang="en-US" altLang="en-US" sz="2400" dirty="0">
                <a:solidFill>
                  <a:srgbClr val="000000"/>
                </a:solidFill>
                <a:latin typeface="+mn-lt"/>
              </a:rPr>
              <a:t>We use compound-interest calculations to begin investigating the issues of processing monetary amounts, and we develop a new </a:t>
            </a:r>
            <a:r>
              <a:rPr lang="en-US" altLang="en-US" sz="2400" dirty="0">
                <a:solidFill>
                  <a:srgbClr val="000000"/>
                </a:solidFill>
                <a:latin typeface="Consolas" panose="020B0609020204030204" pitchFamily="49" charset="0"/>
              </a:rPr>
              <a:t>DollarAmount</a:t>
            </a:r>
            <a:r>
              <a:rPr lang="en-US" altLang="en-US" sz="2400" dirty="0">
                <a:solidFill>
                  <a:srgbClr val="000000"/>
                </a:solidFill>
                <a:latin typeface="+mn-lt"/>
              </a:rPr>
              <a:t> class that uses very large integers to precisely represent monetary amounts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330696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200" dirty="0" smtClean="0"/>
              <a:t>Figure 5.8 </a:t>
            </a:r>
            <a:r>
              <a:rPr lang="en-US" sz="3200" dirty="0">
                <a:latin typeface="Consolas" panose="020B0609020204030204" pitchFamily="49" charset="0"/>
              </a:rPr>
              <a:t>DollarAmount</a:t>
            </a:r>
            <a:r>
              <a:rPr lang="en-US" sz="3200" dirty="0"/>
              <a:t> Class Stores Dollar Amounts as Whole Numbers of </a:t>
            </a:r>
            <a:r>
              <a:rPr lang="en-US" sz="3200" dirty="0" smtClean="0"/>
              <a:t>Pennies </a:t>
            </a:r>
            <a:r>
              <a:rPr lang="en-US" sz="2000" b="0" dirty="0" smtClean="0"/>
              <a:t>(2 of 2)</a:t>
            </a:r>
            <a:endParaRPr lang="en-US" sz="2000" b="0" dirty="0"/>
          </a:p>
        </p:txBody>
      </p:sp>
      <p:pic>
        <p:nvPicPr>
          <p:cNvPr id="5" name="Picture 4" descr="The code continues. Line 23, indented once. forward slash forward slash uses integer arithmetic to calculate interest amount comma. Line 24, indented once. forward slash forward slash then calls add with the interest amount. Line 25, indented once. void add Interest left parenthesis i n t rate comma i n t divisor right parenthesis left brace. Line 26, indented twice. forward slash forward slash create Dollar Amount representing the interest. Line 27, indented twice. Dollar Amount interest left brace. Line 28, indented 3 times. left parenthesis amount asterisk rate plus divisor over 2 right parenthesis over divisor. Line 29, indented twice. right brace semicolon. Lines 27 to 29 are highlighted. Line 30. Blank. Line 31, indented twice. add left parenthesis interest right parenthesis semicolon forward slash forward slash add interest to this object single quote s amount. This line is highlighted. Line 32, indented once. right brace. Line 33. Blank. Line 34, indented once. forward slash forward slash return a string representation of a Dollar Amount object. Line 35, indented once. s t d colon colon string to String left parenthesis right parenthesis c o n s t left brace. Line 36, indented twice. s t d colon colon string dollars left brace s t d colon colon to underscore string left parenthesis amount over 100 right parenthesis right brace semicolon. This line is highlighted. Line 37, indented twice. s t d colon colon string cents left brace s t d colon colon to underscore string left parenthesis s t d colon colon abs left parenthesis amount percent sign 100 right parenthesis right parenthesis right brace semicolon. The words, s t d colon colon abs left parenthesis amount percent sign 100 are highlighted. Line 38, indented twice. return dollars plus double quote period double quote plus left parenthesis cents period size left parenthesis right parenthesis equals equals 1 question mark double quote 0 double quote colon double quote double quote right parenthesis plus cents semicolon. The words, cents period size left parenthesis right parenthesis are highlighted. Line 39, indented once. right brace. Line 40. private colon. Line 41, indented once. i n t 6 4 underscore t amount left brace 0 right brace semicolon forward slash forward slash dollar amount in pennies. Line 42. right brace semicolon."/>
          <p:cNvPicPr>
            <a:picLocks noChangeAspect="1"/>
          </p:cNvPicPr>
          <p:nvPr/>
        </p:nvPicPr>
        <p:blipFill>
          <a:blip r:embed="rId2"/>
          <a:stretch>
            <a:fillRect/>
          </a:stretch>
        </p:blipFill>
        <p:spPr>
          <a:xfrm>
            <a:off x="758575" y="1808734"/>
            <a:ext cx="7626850" cy="4111388"/>
          </a:xfrm>
          <a:prstGeom prst="rect">
            <a:avLst/>
          </a:prstGeom>
        </p:spPr>
      </p:pic>
    </p:spTree>
    <p:extLst>
      <p:ext uri="{BB962C8B-B14F-4D97-AF65-F5344CB8AC3E}">
        <p14:creationId xmlns:p14="http://schemas.microsoft.com/office/powerpoint/2010/main" val="244218439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5.7 Integer-Based Monetary Calculations with Class DollarAmount </a:t>
            </a:r>
            <a:r>
              <a:rPr lang="en-US" sz="2000" b="0" dirty="0" smtClean="0">
                <a:solidFill>
                  <a:schemeClr val="tx2"/>
                </a:solidFill>
                <a:latin typeface="Times New Roman" panose="02020603050405020304" pitchFamily="18" charset="0"/>
                <a:cs typeface="Times New Roman" panose="02020603050405020304" pitchFamily="18" charset="0"/>
              </a:rPr>
              <a:t>(11 </a:t>
            </a:r>
            <a:r>
              <a:rPr lang="en-US" sz="2000" b="0" dirty="0">
                <a:solidFill>
                  <a:schemeClr val="tx2"/>
                </a:solidFill>
                <a:latin typeface="Times New Roman" panose="02020603050405020304" pitchFamily="18" charset="0"/>
                <a:cs typeface="Times New Roman" panose="02020603050405020304" pitchFamily="18" charset="0"/>
              </a:rPr>
              <a:t>of 22)</a:t>
            </a:r>
            <a:endParaRPr lang="en-US" dirty="0"/>
          </a:p>
        </p:txBody>
      </p:sp>
      <p:sp>
        <p:nvSpPr>
          <p:cNvPr id="3" name="Text Placeholder 2"/>
          <p:cNvSpPr>
            <a:spLocks noGrp="1"/>
          </p:cNvSpPr>
          <p:nvPr>
            <p:ph type="body" idx="1"/>
          </p:nvPr>
        </p:nvSpPr>
        <p:spPr/>
        <p:txBody>
          <a:bodyPr/>
          <a:lstStyle/>
          <a:p>
            <a:r>
              <a:rPr lang="en-US" sz="2400" dirty="0">
                <a:latin typeface="+mn-lt"/>
              </a:rPr>
              <a:t>On most computers, an </a:t>
            </a:r>
            <a:r>
              <a:rPr lang="en-US" sz="2400" dirty="0">
                <a:latin typeface="Consolas" panose="020B0609020204030204" pitchFamily="49" charset="0"/>
              </a:rPr>
              <a:t>int</a:t>
            </a:r>
            <a:r>
              <a:rPr lang="en-US" sz="2400" dirty="0">
                <a:latin typeface="+mn-lt"/>
              </a:rPr>
              <a:t>’s range </a:t>
            </a:r>
            <a:r>
              <a:rPr lang="en-US" sz="2400" dirty="0" smtClean="0">
                <a:latin typeface="+mn-lt"/>
              </a:rPr>
              <a:t>is</a:t>
            </a:r>
            <a:endParaRPr lang="en-US" sz="2400" dirty="0">
              <a:latin typeface="+mn-lt"/>
            </a:endParaRPr>
          </a:p>
          <a:p>
            <a:pPr lvl="1"/>
            <a:r>
              <a:rPr lang="en-US" sz="2400" dirty="0">
                <a:latin typeface="+mn-lt"/>
              </a:rPr>
              <a:t>–2,147,483,647 to 2,147,483,647</a:t>
            </a:r>
          </a:p>
          <a:p>
            <a:r>
              <a:rPr lang="en-US" sz="2400" dirty="0">
                <a:latin typeface="+mn-lt"/>
              </a:rPr>
              <a:t>This would limit a </a:t>
            </a:r>
            <a:r>
              <a:rPr lang="en-US" sz="2400" dirty="0">
                <a:latin typeface="Consolas" panose="020B0609020204030204" pitchFamily="49" charset="0"/>
              </a:rPr>
              <a:t>DollarAmount</a:t>
            </a:r>
            <a:r>
              <a:rPr lang="en-US" sz="2400" dirty="0">
                <a:latin typeface="+mn-lt"/>
              </a:rPr>
              <a:t> to approximately ±$21 million</a:t>
            </a:r>
          </a:p>
          <a:p>
            <a:pPr lvl="1"/>
            <a:r>
              <a:rPr lang="en-US" sz="2400" dirty="0">
                <a:latin typeface="+mn-lt"/>
              </a:rPr>
              <a:t>too small for many monetary applications</a:t>
            </a:r>
          </a:p>
          <a:p>
            <a:r>
              <a:rPr lang="en-US" sz="2400" dirty="0">
                <a:latin typeface="+mn-lt"/>
              </a:rPr>
              <a:t>C++11’s </a:t>
            </a:r>
            <a:r>
              <a:rPr lang="en-US" sz="2400" dirty="0">
                <a:latin typeface="Consolas" panose="020B0609020204030204" pitchFamily="49" charset="0"/>
              </a:rPr>
              <a:t>long</a:t>
            </a:r>
            <a:r>
              <a:rPr lang="en-US" sz="2400" dirty="0">
                <a:latin typeface="+mn-lt"/>
              </a:rPr>
              <a:t> </a:t>
            </a:r>
            <a:r>
              <a:rPr lang="en-US" sz="2400" dirty="0" smtClean="0">
                <a:latin typeface="Consolas" panose="020B0609020204030204" pitchFamily="49" charset="0"/>
              </a:rPr>
              <a:t>long</a:t>
            </a:r>
            <a:r>
              <a:rPr lang="en-US" sz="2400" dirty="0" smtClean="0">
                <a:latin typeface="+mn-lt"/>
              </a:rPr>
              <a:t> type</a:t>
            </a:r>
            <a:endParaRPr lang="en-US" sz="2400" dirty="0">
              <a:latin typeface="+mn-lt"/>
            </a:endParaRPr>
          </a:p>
          <a:p>
            <a:pPr lvl="1"/>
            <a:r>
              <a:rPr lang="en-US" sz="2400" dirty="0">
                <a:latin typeface="+mn-lt"/>
              </a:rPr>
              <a:t>–9,223,372,036,854,775,808 to 9,223,372,036,854,775,807 as a minimum</a:t>
            </a:r>
          </a:p>
          <a:p>
            <a:pPr lvl="1"/>
            <a:r>
              <a:rPr lang="en-US" sz="2400" dirty="0">
                <a:latin typeface="+mn-lt"/>
              </a:rPr>
              <a:t>±$92 quadrillion, likely more than enough for every known monetary application</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414594133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5.7 Integer-Based Monetary Calculations with Class DollarAmount </a:t>
            </a:r>
            <a:r>
              <a:rPr lang="en-US" sz="2000" b="0" dirty="0" smtClean="0">
                <a:solidFill>
                  <a:schemeClr val="tx2"/>
                </a:solidFill>
                <a:latin typeface="Times New Roman" panose="02020603050405020304" pitchFamily="18" charset="0"/>
                <a:cs typeface="Times New Roman" panose="02020603050405020304" pitchFamily="18" charset="0"/>
              </a:rPr>
              <a:t>(12 </a:t>
            </a:r>
            <a:r>
              <a:rPr lang="en-US" sz="2000" b="0" dirty="0">
                <a:solidFill>
                  <a:schemeClr val="tx2"/>
                </a:solidFill>
                <a:latin typeface="Times New Roman" panose="02020603050405020304" pitchFamily="18" charset="0"/>
                <a:cs typeface="Times New Roman" panose="02020603050405020304" pitchFamily="18" charset="0"/>
              </a:rPr>
              <a:t>of 22)</a:t>
            </a:r>
            <a:endParaRPr lang="en-US" dirty="0"/>
          </a:p>
        </p:txBody>
      </p:sp>
      <p:sp>
        <p:nvSpPr>
          <p:cNvPr id="3" name="Text Placeholder 2"/>
          <p:cNvSpPr>
            <a:spLocks noGrp="1"/>
          </p:cNvSpPr>
          <p:nvPr>
            <p:ph type="body" idx="1"/>
          </p:nvPr>
        </p:nvSpPr>
        <p:spPr/>
        <p:txBody>
          <a:bodyPr/>
          <a:lstStyle/>
          <a:p>
            <a:r>
              <a:rPr lang="en-US" sz="2400" dirty="0">
                <a:latin typeface="+mn-lt"/>
              </a:rPr>
              <a:t>The range of </a:t>
            </a:r>
            <a:r>
              <a:rPr lang="en-US" sz="2400" dirty="0">
                <a:latin typeface="Consolas" panose="020B0609020204030204" pitchFamily="49" charset="0"/>
              </a:rPr>
              <a:t>long</a:t>
            </a:r>
            <a:r>
              <a:rPr lang="en-US" sz="2400" dirty="0">
                <a:latin typeface="+mn-lt"/>
              </a:rPr>
              <a:t> </a:t>
            </a:r>
            <a:r>
              <a:rPr lang="en-US" sz="2400" dirty="0" smtClean="0">
                <a:latin typeface="Consolas" panose="020B0609020204030204" pitchFamily="49" charset="0"/>
              </a:rPr>
              <a:t>long</a:t>
            </a:r>
            <a:r>
              <a:rPr lang="en-US" sz="2400" dirty="0" smtClean="0">
                <a:latin typeface="+mn-lt"/>
              </a:rPr>
              <a:t> (</a:t>
            </a:r>
            <a:r>
              <a:rPr lang="en-US" sz="2400" dirty="0">
                <a:latin typeface="+mn-lt"/>
              </a:rPr>
              <a:t>and C++’s other integer types) can vary across platforms</a:t>
            </a:r>
            <a:r>
              <a:rPr lang="en-US" sz="2400" dirty="0" smtClean="0">
                <a:latin typeface="+mn-lt"/>
              </a:rPr>
              <a:t>.</a:t>
            </a:r>
            <a:endParaRPr lang="en-US" sz="2400" dirty="0">
              <a:latin typeface="+mn-lt"/>
            </a:endParaRPr>
          </a:p>
          <a:p>
            <a:r>
              <a:rPr lang="en-US" sz="2400" dirty="0">
                <a:latin typeface="+mn-lt"/>
              </a:rPr>
              <a:t>For portability, C++11 introduced new integer-type names so you can choose the appropriate range of values for your program</a:t>
            </a:r>
            <a:r>
              <a:rPr lang="en-US" sz="2400" dirty="0" smtClean="0">
                <a:latin typeface="+mn-lt"/>
              </a:rPr>
              <a:t>.</a:t>
            </a:r>
            <a:endParaRPr lang="en-US" sz="2400" dirty="0">
              <a:latin typeface="+mn-lt"/>
            </a:endParaRPr>
          </a:p>
          <a:p>
            <a:r>
              <a:rPr lang="en-US" sz="2400" dirty="0">
                <a:latin typeface="Consolas" panose="020B0609020204030204" pitchFamily="49" charset="0"/>
              </a:rPr>
              <a:t>int64_t</a:t>
            </a:r>
            <a:r>
              <a:rPr lang="en-US" sz="2400" dirty="0">
                <a:latin typeface="+mn-lt"/>
              </a:rPr>
              <a:t> supports the exact </a:t>
            </a:r>
            <a:r>
              <a:rPr lang="en-US" sz="2400" dirty="0" smtClean="0">
                <a:latin typeface="+mn-lt"/>
              </a:rPr>
              <a:t>range</a:t>
            </a:r>
            <a:endParaRPr lang="en-US" sz="2400" dirty="0">
              <a:latin typeface="+mn-lt"/>
            </a:endParaRPr>
          </a:p>
          <a:p>
            <a:pPr lvl="1"/>
            <a:r>
              <a:rPr lang="en-US" sz="2400" dirty="0">
                <a:latin typeface="+mn-lt"/>
              </a:rPr>
              <a:t>–9,223,372,036,854,775,808 to 9,223,372,036,854,775,807</a:t>
            </a:r>
          </a:p>
          <a:p>
            <a:pPr lvl="1"/>
            <a:r>
              <a:rPr lang="en-US" sz="2400" dirty="0">
                <a:latin typeface="+mn-lt"/>
              </a:rPr>
              <a:t>For a list of C++11’s other new integer-type names, see the header &lt;cstdint</a:t>
            </a:r>
            <a:r>
              <a:rPr lang="en-US" sz="2400" dirty="0" smtClean="0">
                <a:latin typeface="+mn-lt"/>
              </a:rPr>
              <a:t>&gt;.</a:t>
            </a:r>
            <a:endParaRPr lang="en-US" sz="2400" dirty="0">
              <a:latin typeface="+mn-lt"/>
            </a:endParaRPr>
          </a:p>
        </p:txBody>
      </p:sp>
    </p:spTree>
    <p:extLst>
      <p:ext uri="{BB962C8B-B14F-4D97-AF65-F5344CB8AC3E}">
        <p14:creationId xmlns:p14="http://schemas.microsoft.com/office/powerpoint/2010/main" val="19134251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5.7 Integer-Based Monetary Calculations with Class DollarAmount </a:t>
            </a:r>
            <a:r>
              <a:rPr lang="en-US" sz="2000" b="0" dirty="0" smtClean="0">
                <a:solidFill>
                  <a:schemeClr val="tx2"/>
                </a:solidFill>
                <a:latin typeface="Times New Roman" panose="02020603050405020304" pitchFamily="18" charset="0"/>
                <a:cs typeface="Times New Roman" panose="02020603050405020304" pitchFamily="18" charset="0"/>
              </a:rPr>
              <a:t>(13 </a:t>
            </a:r>
            <a:r>
              <a:rPr lang="en-US" sz="2000" b="0" dirty="0">
                <a:solidFill>
                  <a:schemeClr val="tx2"/>
                </a:solidFill>
                <a:latin typeface="Times New Roman" panose="02020603050405020304" pitchFamily="18" charset="0"/>
                <a:cs typeface="Times New Roman" panose="02020603050405020304" pitchFamily="18" charset="0"/>
              </a:rPr>
              <a:t>of 22)</a:t>
            </a:r>
            <a:endParaRPr lang="en-US" dirty="0"/>
          </a:p>
        </p:txBody>
      </p:sp>
      <p:sp>
        <p:nvSpPr>
          <p:cNvPr id="3" name="Text Placeholder 2"/>
          <p:cNvSpPr>
            <a:spLocks noGrp="1"/>
          </p:cNvSpPr>
          <p:nvPr>
            <p:ph type="body" idx="1"/>
          </p:nvPr>
        </p:nvSpPr>
        <p:spPr/>
        <p:txBody>
          <a:bodyPr/>
          <a:lstStyle/>
          <a:p>
            <a:r>
              <a:rPr lang="en-US" sz="2400" dirty="0">
                <a:latin typeface="+mn-lt"/>
              </a:rPr>
              <a:t>The add member function (line 12–15) receives another </a:t>
            </a:r>
            <a:r>
              <a:rPr lang="en-US" sz="2400" dirty="0">
                <a:latin typeface="Consolas" panose="020B0609020204030204" pitchFamily="49" charset="0"/>
              </a:rPr>
              <a:t>DollarAmount</a:t>
            </a:r>
            <a:r>
              <a:rPr lang="en-US" sz="2400" dirty="0">
                <a:latin typeface="+mn-lt"/>
              </a:rPr>
              <a:t> object as an argument and adds its value to the </a:t>
            </a:r>
            <a:r>
              <a:rPr lang="en-US" sz="2400" dirty="0">
                <a:latin typeface="Consolas" panose="020B0609020204030204" pitchFamily="49" charset="0"/>
              </a:rPr>
              <a:t>DollarAmount</a:t>
            </a:r>
            <a:r>
              <a:rPr lang="en-US" sz="2400" dirty="0">
                <a:latin typeface="+mn-lt"/>
              </a:rPr>
              <a:t> object on which add is called</a:t>
            </a:r>
            <a:r>
              <a:rPr lang="en-US" sz="2400" dirty="0" smtClean="0">
                <a:latin typeface="+mn-lt"/>
              </a:rPr>
              <a:t>.</a:t>
            </a:r>
            <a:endParaRPr lang="en-US" sz="2400" dirty="0">
              <a:latin typeface="+mn-lt"/>
            </a:endParaRPr>
          </a:p>
          <a:p>
            <a:r>
              <a:rPr lang="en-US" sz="2400" dirty="0">
                <a:latin typeface="+mn-lt"/>
              </a:rPr>
              <a:t>Line 14 uses the </a:t>
            </a:r>
            <a:r>
              <a:rPr lang="en-US" sz="2400" dirty="0">
                <a:latin typeface="Consolas" panose="020B0609020204030204" pitchFamily="49" charset="0"/>
              </a:rPr>
              <a:t>+=</a:t>
            </a:r>
            <a:r>
              <a:rPr lang="en-US" sz="2400" dirty="0">
                <a:latin typeface="+mn-lt"/>
              </a:rPr>
              <a:t> operator to add </a:t>
            </a:r>
            <a:r>
              <a:rPr lang="en-US" sz="2400" dirty="0">
                <a:latin typeface="Consolas" panose="020B0609020204030204" pitchFamily="49" charset="0"/>
              </a:rPr>
              <a:t>right.amount</a:t>
            </a:r>
            <a:r>
              <a:rPr lang="en-US" sz="2400" dirty="0">
                <a:latin typeface="+mn-lt"/>
              </a:rPr>
              <a:t> (that is, the amount in the argument object) to the current object’s amount, thus </a:t>
            </a:r>
            <a:r>
              <a:rPr lang="en-US" sz="2400" dirty="0" smtClean="0">
                <a:latin typeface="+mn-lt"/>
              </a:rPr>
              <a:t>modifying </a:t>
            </a:r>
            <a:r>
              <a:rPr lang="en-US" sz="2400" dirty="0">
                <a:latin typeface="+mn-lt"/>
              </a:rPr>
              <a:t>the object</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2292818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5.7 Integer-Based Monetary Calculations with Class DollarAmount </a:t>
            </a:r>
            <a:r>
              <a:rPr lang="en-US" sz="2000" b="0" dirty="0" smtClean="0">
                <a:solidFill>
                  <a:schemeClr val="tx2"/>
                </a:solidFill>
                <a:latin typeface="Times New Roman" panose="02020603050405020304" pitchFamily="18" charset="0"/>
                <a:cs typeface="Times New Roman" panose="02020603050405020304" pitchFamily="18" charset="0"/>
              </a:rPr>
              <a:t>(14 </a:t>
            </a:r>
            <a:r>
              <a:rPr lang="en-US" sz="2000" b="0" dirty="0">
                <a:solidFill>
                  <a:schemeClr val="tx2"/>
                </a:solidFill>
                <a:latin typeface="Times New Roman" panose="02020603050405020304" pitchFamily="18" charset="0"/>
                <a:cs typeface="Times New Roman" panose="02020603050405020304" pitchFamily="18" charset="0"/>
              </a:rPr>
              <a:t>of 22)</a:t>
            </a:r>
            <a:endParaRPr lang="en-US" dirty="0"/>
          </a:p>
        </p:txBody>
      </p:sp>
      <p:sp>
        <p:nvSpPr>
          <p:cNvPr id="3" name="Text Placeholder 2"/>
          <p:cNvSpPr>
            <a:spLocks noGrp="1"/>
          </p:cNvSpPr>
          <p:nvPr>
            <p:ph type="body" idx="1"/>
          </p:nvPr>
        </p:nvSpPr>
        <p:spPr/>
        <p:txBody>
          <a:bodyPr/>
          <a:lstStyle/>
          <a:p>
            <a:r>
              <a:rPr lang="en-US" sz="2400" dirty="0">
                <a:latin typeface="+mn-lt"/>
              </a:rPr>
              <a:t>The expression </a:t>
            </a:r>
            <a:r>
              <a:rPr lang="en-US" sz="2400" dirty="0">
                <a:latin typeface="Consolas" panose="020B0609020204030204" pitchFamily="49" charset="0"/>
              </a:rPr>
              <a:t>right.amount</a:t>
            </a:r>
            <a:r>
              <a:rPr lang="en-US" sz="2400" dirty="0">
                <a:latin typeface="+mn-lt"/>
              </a:rPr>
              <a:t> accesses the </a:t>
            </a:r>
            <a:r>
              <a:rPr lang="en-US" sz="2400" dirty="0">
                <a:latin typeface="Consolas" panose="020B0609020204030204" pitchFamily="49" charset="0"/>
              </a:rPr>
              <a:t>private</a:t>
            </a:r>
            <a:r>
              <a:rPr lang="en-US" sz="2400" dirty="0">
                <a:latin typeface="+mn-lt"/>
              </a:rPr>
              <a:t> </a:t>
            </a:r>
            <a:r>
              <a:rPr lang="en-US" sz="2400" dirty="0">
                <a:latin typeface="Consolas" panose="020B0609020204030204" pitchFamily="49" charset="0"/>
              </a:rPr>
              <a:t>amount</a:t>
            </a:r>
            <a:r>
              <a:rPr lang="en-US" sz="2400" dirty="0">
                <a:latin typeface="+mn-lt"/>
              </a:rPr>
              <a:t> data member in the object right</a:t>
            </a:r>
            <a:r>
              <a:rPr lang="en-US" sz="2400" dirty="0" smtClean="0">
                <a:latin typeface="+mn-lt"/>
              </a:rPr>
              <a:t>.</a:t>
            </a:r>
            <a:endParaRPr lang="en-US" sz="2400" dirty="0">
              <a:latin typeface="+mn-lt"/>
            </a:endParaRPr>
          </a:p>
          <a:p>
            <a:r>
              <a:rPr lang="en-US" sz="2400" dirty="0">
                <a:latin typeface="+mn-lt"/>
              </a:rPr>
              <a:t>This is a special relationship among objects of the same class—a member function of a class can access both the </a:t>
            </a:r>
            <a:r>
              <a:rPr lang="en-US" sz="2400" dirty="0">
                <a:latin typeface="Consolas" panose="020B0609020204030204" pitchFamily="49" charset="0"/>
              </a:rPr>
              <a:t>private</a:t>
            </a:r>
            <a:r>
              <a:rPr lang="en-US" sz="2400" dirty="0">
                <a:latin typeface="+mn-lt"/>
              </a:rPr>
              <a:t> data of the object on which that function is called and the </a:t>
            </a:r>
            <a:r>
              <a:rPr lang="en-US" sz="2400" dirty="0">
                <a:latin typeface="Consolas" panose="020B0609020204030204" pitchFamily="49" charset="0"/>
              </a:rPr>
              <a:t>private</a:t>
            </a:r>
            <a:r>
              <a:rPr lang="en-US" sz="2400" dirty="0">
                <a:latin typeface="+mn-lt"/>
              </a:rPr>
              <a:t> data of other objects of the same class that are passed to the function</a:t>
            </a:r>
            <a:r>
              <a:rPr lang="en-US" sz="2400" dirty="0" smtClean="0">
                <a:latin typeface="+mn-lt"/>
              </a:rPr>
              <a:t>.</a:t>
            </a:r>
            <a:endParaRPr lang="en-US" sz="2400" dirty="0">
              <a:latin typeface="+mn-lt"/>
            </a:endParaRPr>
          </a:p>
          <a:p>
            <a:r>
              <a:rPr lang="en-US" sz="2400" dirty="0">
                <a:latin typeface="Consolas" panose="020B0609020204030204" pitchFamily="49" charset="0"/>
              </a:rPr>
              <a:t>subtract</a:t>
            </a:r>
            <a:r>
              <a:rPr lang="en-US" sz="2400" dirty="0">
                <a:latin typeface="+mn-lt"/>
              </a:rPr>
              <a:t> (lines 18–21) works similarly to </a:t>
            </a:r>
            <a:r>
              <a:rPr lang="en-US" sz="2400" dirty="0">
                <a:latin typeface="Consolas" panose="020B0609020204030204" pitchFamily="49" charset="0"/>
              </a:rPr>
              <a:t>add</a:t>
            </a:r>
            <a:r>
              <a:rPr lang="en-US" sz="2400" dirty="0">
                <a:latin typeface="+mn-lt"/>
              </a:rPr>
              <a:t>, but uses </a:t>
            </a:r>
            <a:r>
              <a:rPr lang="en-US" sz="2400" dirty="0">
                <a:latin typeface="Consolas" panose="020B0609020204030204" pitchFamily="49" charset="0"/>
              </a:rPr>
              <a:t>the</a:t>
            </a:r>
            <a:r>
              <a:rPr lang="en-US" sz="2400" dirty="0">
                <a:latin typeface="+mn-lt"/>
              </a:rPr>
              <a:t> </a:t>
            </a:r>
            <a:r>
              <a:rPr lang="en-US" sz="2400" dirty="0">
                <a:latin typeface="Consolas" panose="020B0609020204030204" pitchFamily="49" charset="0"/>
              </a:rPr>
              <a:t>-=</a:t>
            </a:r>
            <a:r>
              <a:rPr lang="en-US" sz="2400" dirty="0">
                <a:latin typeface="+mn-lt"/>
              </a:rPr>
              <a:t> operator to subtract </a:t>
            </a:r>
            <a:r>
              <a:rPr lang="en-US" sz="2400" dirty="0">
                <a:latin typeface="Consolas" panose="020B0609020204030204" pitchFamily="49" charset="0"/>
              </a:rPr>
              <a:t>right.amount</a:t>
            </a:r>
            <a:r>
              <a:rPr lang="en-US" sz="2400" dirty="0">
                <a:latin typeface="+mn-lt"/>
              </a:rPr>
              <a:t> from the current object’s amount</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433898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5.7 Integer-Based Monetary Calculations with Class DollarAmount </a:t>
            </a:r>
            <a:r>
              <a:rPr lang="en-US" sz="2000" b="0" dirty="0" smtClean="0">
                <a:solidFill>
                  <a:schemeClr val="tx2"/>
                </a:solidFill>
                <a:latin typeface="Times New Roman" panose="02020603050405020304" pitchFamily="18" charset="0"/>
                <a:cs typeface="Times New Roman" panose="02020603050405020304" pitchFamily="18" charset="0"/>
              </a:rPr>
              <a:t>(15 </a:t>
            </a:r>
            <a:r>
              <a:rPr lang="en-US" sz="2000" b="0" dirty="0">
                <a:solidFill>
                  <a:schemeClr val="tx2"/>
                </a:solidFill>
                <a:latin typeface="Times New Roman" panose="02020603050405020304" pitchFamily="18" charset="0"/>
                <a:cs typeface="Times New Roman" panose="02020603050405020304" pitchFamily="18" charset="0"/>
              </a:rPr>
              <a:t>of 22)</a:t>
            </a:r>
            <a:endParaRPr lang="en-US" dirty="0"/>
          </a:p>
        </p:txBody>
      </p:sp>
      <p:sp>
        <p:nvSpPr>
          <p:cNvPr id="3" name="Text Placeholder 2"/>
          <p:cNvSpPr>
            <a:spLocks noGrp="1"/>
          </p:cNvSpPr>
          <p:nvPr>
            <p:ph type="body" idx="1"/>
          </p:nvPr>
        </p:nvSpPr>
        <p:spPr/>
        <p:txBody>
          <a:bodyPr/>
          <a:lstStyle/>
          <a:p>
            <a:r>
              <a:rPr lang="en-US" sz="2400" dirty="0">
                <a:latin typeface="Consolas" panose="020B0609020204030204" pitchFamily="49" charset="0"/>
              </a:rPr>
              <a:t>addInterest</a:t>
            </a:r>
            <a:r>
              <a:rPr lang="en-US" sz="2400" dirty="0">
                <a:latin typeface="+mn-lt"/>
              </a:rPr>
              <a:t> (line 25–32) performs the interest calculation using its </a:t>
            </a:r>
            <a:r>
              <a:rPr lang="en-US" sz="2400" dirty="0">
                <a:latin typeface="Consolas" panose="020B0609020204030204" pitchFamily="49" charset="0"/>
              </a:rPr>
              <a:t>rate</a:t>
            </a:r>
            <a:r>
              <a:rPr lang="en-US" sz="2400" dirty="0">
                <a:latin typeface="+mn-lt"/>
              </a:rPr>
              <a:t> and </a:t>
            </a:r>
            <a:r>
              <a:rPr lang="en-US" sz="2400" dirty="0">
                <a:latin typeface="Consolas" panose="020B0609020204030204" pitchFamily="49" charset="0"/>
              </a:rPr>
              <a:t>divisor</a:t>
            </a:r>
            <a:r>
              <a:rPr lang="en-US" sz="2400" dirty="0">
                <a:latin typeface="+mn-lt"/>
              </a:rPr>
              <a:t> parameters, then adds the interest to the </a:t>
            </a:r>
            <a:r>
              <a:rPr lang="en-US" sz="2400" dirty="0">
                <a:latin typeface="Consolas" panose="020B0609020204030204" pitchFamily="49" charset="0"/>
              </a:rPr>
              <a:t>amount</a:t>
            </a:r>
            <a:r>
              <a:rPr lang="en-US" sz="2400" dirty="0" smtClean="0">
                <a:latin typeface="+mn-lt"/>
              </a:rPr>
              <a:t>.</a:t>
            </a:r>
            <a:endParaRPr lang="en-US" sz="2400" dirty="0">
              <a:latin typeface="+mn-lt"/>
            </a:endParaRPr>
          </a:p>
          <a:p>
            <a:r>
              <a:rPr lang="en-US" sz="2400" dirty="0">
                <a:latin typeface="+mn-lt"/>
              </a:rPr>
              <a:t>Interest calculations normally yield fractional results that require rounding</a:t>
            </a:r>
            <a:r>
              <a:rPr lang="en-US" sz="2400" dirty="0" smtClean="0">
                <a:latin typeface="+mn-lt"/>
              </a:rPr>
              <a:t>.</a:t>
            </a:r>
            <a:endParaRPr lang="en-US" sz="2400" dirty="0">
              <a:latin typeface="+mn-lt"/>
            </a:endParaRPr>
          </a:p>
          <a:p>
            <a:r>
              <a:rPr lang="en-US" sz="2400" dirty="0">
                <a:latin typeface="+mn-lt"/>
              </a:rPr>
              <a:t>We perform only integer arithmetic calculations with integer results here, so we completely avoid the representational error of </a:t>
            </a:r>
            <a:r>
              <a:rPr lang="en-US" sz="2400" dirty="0">
                <a:latin typeface="Consolas" panose="020B0609020204030204" pitchFamily="49" charset="0"/>
              </a:rPr>
              <a:t>double</a:t>
            </a:r>
            <a:r>
              <a:rPr lang="en-US" sz="2400" dirty="0">
                <a:latin typeface="+mn-lt"/>
              </a:rPr>
              <a:t>, but as you’ll see, rounding is still required</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724151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5.7 Integer-Based Monetary Calculations with Class DollarAmount </a:t>
            </a:r>
            <a:r>
              <a:rPr lang="en-US" sz="2000" b="0" dirty="0">
                <a:solidFill>
                  <a:schemeClr val="tx2"/>
                </a:solidFill>
                <a:latin typeface="Times New Roman" panose="02020603050405020304" pitchFamily="18" charset="0"/>
                <a:cs typeface="Times New Roman" panose="02020603050405020304" pitchFamily="18" charset="0"/>
              </a:rPr>
              <a:t>(</a:t>
            </a:r>
            <a:r>
              <a:rPr lang="en-US" sz="2000" b="0" dirty="0" smtClean="0">
                <a:solidFill>
                  <a:schemeClr val="tx2"/>
                </a:solidFill>
                <a:latin typeface="Times New Roman" panose="02020603050405020304" pitchFamily="18" charset="0"/>
                <a:cs typeface="Times New Roman" panose="02020603050405020304" pitchFamily="18" charset="0"/>
              </a:rPr>
              <a:t>16 </a:t>
            </a:r>
            <a:r>
              <a:rPr lang="en-US" sz="2000" b="0" dirty="0">
                <a:solidFill>
                  <a:schemeClr val="tx2"/>
                </a:solidFill>
                <a:latin typeface="Times New Roman" panose="02020603050405020304" pitchFamily="18" charset="0"/>
                <a:cs typeface="Times New Roman" panose="02020603050405020304" pitchFamily="18" charset="0"/>
              </a:rPr>
              <a:t>of 22)</a:t>
            </a:r>
            <a:endParaRPr lang="en-US" dirty="0"/>
          </a:p>
        </p:txBody>
      </p:sp>
      <p:sp>
        <p:nvSpPr>
          <p:cNvPr id="3" name="Text Placeholder 2"/>
          <p:cNvSpPr>
            <a:spLocks noGrp="1"/>
          </p:cNvSpPr>
          <p:nvPr>
            <p:ph type="body" idx="1"/>
          </p:nvPr>
        </p:nvSpPr>
        <p:spPr/>
        <p:txBody>
          <a:bodyPr/>
          <a:lstStyle/>
          <a:p>
            <a:r>
              <a:rPr lang="en-US" sz="2400" dirty="0">
                <a:latin typeface="Arial (Body)"/>
              </a:rPr>
              <a:t>For this example, we use half-up rounding</a:t>
            </a:r>
            <a:r>
              <a:rPr lang="en-US" sz="2400" dirty="0" smtClean="0">
                <a:latin typeface="Arial (Body)"/>
              </a:rPr>
              <a:t>.</a:t>
            </a:r>
            <a:endParaRPr lang="en-US" sz="2400" dirty="0">
              <a:latin typeface="Arial (Body)"/>
            </a:endParaRPr>
          </a:p>
          <a:p>
            <a:r>
              <a:rPr lang="en-US" sz="2400" dirty="0">
                <a:latin typeface="Arial (Body)"/>
              </a:rPr>
              <a:t>First, consider rounding the floating-point values 0.75 and 0.25 to the nearest integer. Using half-up rounding, values .5 and higher should round up and everything else should round down, so 0.75 rounds up to 1 and 0.25 rounds down </a:t>
            </a:r>
            <a:r>
              <a:rPr lang="en-US" sz="2400" dirty="0" smtClean="0">
                <a:latin typeface="Arial (Body)"/>
              </a:rPr>
              <a:t>to </a:t>
            </a:r>
            <a:r>
              <a:rPr lang="en-US" sz="2400" dirty="0">
                <a:latin typeface="Arial (Body)"/>
              </a:rPr>
              <a:t>0</a:t>
            </a:r>
            <a:r>
              <a:rPr lang="en-US" sz="2400" dirty="0" smtClean="0">
                <a:latin typeface="Arial (Body)"/>
              </a:rPr>
              <a:t>.</a:t>
            </a:r>
            <a:endParaRPr lang="en-US" sz="2400" dirty="0">
              <a:latin typeface="Arial (Body)"/>
            </a:endParaRPr>
          </a:p>
        </p:txBody>
      </p:sp>
    </p:spTree>
    <p:extLst>
      <p:ext uri="{BB962C8B-B14F-4D97-AF65-F5344CB8AC3E}">
        <p14:creationId xmlns:p14="http://schemas.microsoft.com/office/powerpoint/2010/main" val="20474315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5.7 Integer-Based Monetary Calculations with Class DollarAmount </a:t>
            </a:r>
            <a:r>
              <a:rPr lang="en-US" sz="2000" b="0" dirty="0">
                <a:solidFill>
                  <a:schemeClr val="tx2"/>
                </a:solidFill>
                <a:latin typeface="Times New Roman" panose="02020603050405020304" pitchFamily="18" charset="0"/>
                <a:cs typeface="Times New Roman" panose="02020603050405020304" pitchFamily="18" charset="0"/>
              </a:rPr>
              <a:t>(</a:t>
            </a:r>
            <a:r>
              <a:rPr lang="en-US" sz="2000" b="0" dirty="0" smtClean="0">
                <a:solidFill>
                  <a:schemeClr val="tx2"/>
                </a:solidFill>
                <a:latin typeface="Times New Roman" panose="02020603050405020304" pitchFamily="18" charset="0"/>
                <a:cs typeface="Times New Roman" panose="02020603050405020304" pitchFamily="18" charset="0"/>
              </a:rPr>
              <a:t>17 </a:t>
            </a:r>
            <a:r>
              <a:rPr lang="en-US" sz="2000" b="0" dirty="0">
                <a:solidFill>
                  <a:schemeClr val="tx2"/>
                </a:solidFill>
                <a:latin typeface="Times New Roman" panose="02020603050405020304" pitchFamily="18" charset="0"/>
                <a:cs typeface="Times New Roman" panose="02020603050405020304" pitchFamily="18" charset="0"/>
              </a:rPr>
              <a:t>of 22)</a:t>
            </a:r>
            <a:endParaRPr lang="en-US" dirty="0"/>
          </a:p>
        </p:txBody>
      </p:sp>
      <p:sp>
        <p:nvSpPr>
          <p:cNvPr id="3" name="Text Placeholder 2"/>
          <p:cNvSpPr>
            <a:spLocks noGrp="1"/>
          </p:cNvSpPr>
          <p:nvPr>
            <p:ph type="body" idx="1"/>
          </p:nvPr>
        </p:nvSpPr>
        <p:spPr>
          <a:xfrm>
            <a:off x="457200" y="1600200"/>
            <a:ext cx="8229600" cy="4800600"/>
          </a:xfrm>
        </p:spPr>
        <p:txBody>
          <a:bodyPr/>
          <a:lstStyle/>
          <a:p>
            <a:r>
              <a:rPr lang="en-US" sz="2000" dirty="0">
                <a:latin typeface="Arial (Body)"/>
              </a:rPr>
              <a:t>Consider rounding an integer interest calculation. Assume that we’re calculating 5% interest on $10.75</a:t>
            </a:r>
            <a:r>
              <a:rPr lang="en-US" sz="2000" dirty="0" smtClean="0">
                <a:latin typeface="Arial (Body)"/>
              </a:rPr>
              <a:t>.</a:t>
            </a:r>
            <a:endParaRPr lang="en-US" sz="2000" dirty="0">
              <a:latin typeface="Arial (Body)"/>
            </a:endParaRPr>
          </a:p>
          <a:p>
            <a:pPr lvl="1"/>
            <a:r>
              <a:rPr lang="en-US" sz="2000" dirty="0">
                <a:latin typeface="Arial (Body)"/>
              </a:rPr>
              <a:t>We treat 10.75 as 1075, and to calculate 5% interest, we multiply by 5, then divide by 100</a:t>
            </a:r>
            <a:r>
              <a:rPr lang="en-US" sz="2000" dirty="0" smtClean="0">
                <a:latin typeface="Arial (Body)"/>
              </a:rPr>
              <a:t>.</a:t>
            </a:r>
            <a:endParaRPr lang="en-US" sz="2000" dirty="0">
              <a:latin typeface="Arial (Body)"/>
            </a:endParaRPr>
          </a:p>
          <a:p>
            <a:pPr lvl="1"/>
            <a:r>
              <a:rPr lang="en-US" sz="2000" dirty="0">
                <a:latin typeface="Arial (Body)"/>
              </a:rPr>
              <a:t>In the interest calculation, we first multiply 1075 by 5, yielding the integer value 5375, which represents 53 whole pennies and 75 hundredths of a penny</a:t>
            </a:r>
            <a:r>
              <a:rPr lang="en-US" sz="2000" dirty="0" smtClean="0">
                <a:latin typeface="Arial (Body)"/>
              </a:rPr>
              <a:t>.</a:t>
            </a:r>
            <a:endParaRPr lang="en-US" sz="2000" dirty="0">
              <a:latin typeface="Arial (Body)"/>
            </a:endParaRPr>
          </a:p>
          <a:p>
            <a:pPr lvl="1"/>
            <a:r>
              <a:rPr lang="en-US" sz="2000" dirty="0">
                <a:latin typeface="Arial (Body)"/>
              </a:rPr>
              <a:t>In this case, the 75 hundredths of a penny should round up to a whole penny, resulting in 54 whole pennies</a:t>
            </a:r>
            <a:r>
              <a:rPr lang="en-US" sz="2000" dirty="0" smtClean="0">
                <a:latin typeface="Arial (Body)"/>
              </a:rPr>
              <a:t>.</a:t>
            </a:r>
            <a:endParaRPr lang="en-US" sz="2000" dirty="0">
              <a:latin typeface="Arial (Body)"/>
            </a:endParaRPr>
          </a:p>
          <a:p>
            <a:pPr lvl="1"/>
            <a:r>
              <a:rPr lang="en-US" sz="2000" dirty="0">
                <a:latin typeface="Arial (Body)"/>
              </a:rPr>
              <a:t>More generally</a:t>
            </a:r>
            <a:r>
              <a:rPr lang="en-US" sz="2000" dirty="0" smtClean="0">
                <a:latin typeface="Arial (Body)"/>
              </a:rPr>
              <a:t>:</a:t>
            </a:r>
            <a:endParaRPr lang="en-US" sz="2000" dirty="0">
              <a:latin typeface="Arial (Body)"/>
            </a:endParaRPr>
          </a:p>
          <a:p>
            <a:pPr lvl="2"/>
            <a:r>
              <a:rPr lang="en-US" sz="2000" dirty="0">
                <a:latin typeface="Arial (Body)"/>
              </a:rPr>
              <a:t>50 to 99 hundredths should round up to the next higher whole </a:t>
            </a:r>
            <a:r>
              <a:rPr lang="en-US" sz="2000" dirty="0" smtClean="0">
                <a:latin typeface="Arial (Body)"/>
              </a:rPr>
              <a:t>penny</a:t>
            </a:r>
            <a:endParaRPr lang="en-US" sz="2000" dirty="0">
              <a:latin typeface="Arial (Body)"/>
            </a:endParaRPr>
          </a:p>
          <a:p>
            <a:pPr lvl="2"/>
            <a:r>
              <a:rPr lang="en-US" sz="2000" dirty="0">
                <a:latin typeface="Arial (Body)"/>
              </a:rPr>
              <a:t>1 to 49 hundredths should round down to the next lower whole penny</a:t>
            </a:r>
            <a:r>
              <a:rPr lang="en-US" sz="2000" dirty="0" smtClean="0">
                <a:latin typeface="Arial (Body)"/>
              </a:rPr>
              <a:t>.</a:t>
            </a:r>
            <a:endParaRPr lang="en-US" sz="2000" dirty="0">
              <a:latin typeface="Arial (Body)"/>
            </a:endParaRPr>
          </a:p>
        </p:txBody>
      </p:sp>
    </p:spTree>
    <p:extLst>
      <p:ext uri="{BB962C8B-B14F-4D97-AF65-F5344CB8AC3E}">
        <p14:creationId xmlns:p14="http://schemas.microsoft.com/office/powerpoint/2010/main" val="42668274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5.7 Integer-Based Monetary Calculations with Class DollarAmount </a:t>
            </a:r>
            <a:r>
              <a:rPr lang="en-US" sz="2000" b="0" dirty="0">
                <a:solidFill>
                  <a:schemeClr val="tx2"/>
                </a:solidFill>
                <a:latin typeface="Times New Roman" panose="02020603050405020304" pitchFamily="18" charset="0"/>
                <a:cs typeface="Times New Roman" panose="02020603050405020304" pitchFamily="18" charset="0"/>
              </a:rPr>
              <a:t>(</a:t>
            </a:r>
            <a:r>
              <a:rPr lang="en-US" sz="2000" b="0" dirty="0" smtClean="0">
                <a:solidFill>
                  <a:schemeClr val="tx2"/>
                </a:solidFill>
                <a:latin typeface="Times New Roman" panose="02020603050405020304" pitchFamily="18" charset="0"/>
                <a:cs typeface="Times New Roman" panose="02020603050405020304" pitchFamily="18" charset="0"/>
              </a:rPr>
              <a:t>18 </a:t>
            </a:r>
            <a:r>
              <a:rPr lang="en-US" sz="2000" b="0" dirty="0">
                <a:solidFill>
                  <a:schemeClr val="tx2"/>
                </a:solidFill>
                <a:latin typeface="Times New Roman" panose="02020603050405020304" pitchFamily="18" charset="0"/>
                <a:cs typeface="Times New Roman" panose="02020603050405020304" pitchFamily="18" charset="0"/>
              </a:rPr>
              <a:t>of 22)</a:t>
            </a:r>
            <a:endParaRPr lang="en-US" dirty="0"/>
          </a:p>
        </p:txBody>
      </p:sp>
      <p:sp>
        <p:nvSpPr>
          <p:cNvPr id="3" name="Text Placeholder 2"/>
          <p:cNvSpPr>
            <a:spLocks noGrp="1"/>
          </p:cNvSpPr>
          <p:nvPr>
            <p:ph type="body" idx="1"/>
          </p:nvPr>
        </p:nvSpPr>
        <p:spPr>
          <a:xfrm>
            <a:off x="457200" y="1600200"/>
            <a:ext cx="8229600" cy="4632960"/>
          </a:xfrm>
        </p:spPr>
        <p:txBody>
          <a:bodyPr/>
          <a:lstStyle/>
          <a:p>
            <a:r>
              <a:rPr lang="en-US" sz="2000" dirty="0">
                <a:latin typeface="Arial (Body)"/>
              </a:rPr>
              <a:t>If we divide 5375 by 100 to complete the interest calculation, the result is 53, which is incorrect</a:t>
            </a:r>
          </a:p>
          <a:p>
            <a:pPr lvl="1"/>
            <a:r>
              <a:rPr lang="en-US" sz="2000" dirty="0">
                <a:latin typeface="Arial (Body)"/>
              </a:rPr>
              <a:t>integer arithmetic </a:t>
            </a:r>
            <a:r>
              <a:rPr lang="en-US" sz="2000" dirty="0" smtClean="0">
                <a:latin typeface="Arial (Body)"/>
              </a:rPr>
              <a:t>truncates</a:t>
            </a:r>
            <a:endParaRPr lang="en-US" sz="2000" dirty="0">
              <a:latin typeface="Arial (Body)"/>
            </a:endParaRPr>
          </a:p>
          <a:p>
            <a:r>
              <a:rPr lang="en-US" sz="2000" dirty="0">
                <a:latin typeface="Arial (Body)"/>
              </a:rPr>
              <a:t>To fix this, add 50 to ensure that 50 to 99 hundredths round up. For example:</a:t>
            </a:r>
          </a:p>
          <a:p>
            <a:pPr lvl="1"/>
            <a:r>
              <a:rPr lang="en-US" sz="2000" dirty="0">
                <a:latin typeface="Arial (Body)"/>
              </a:rPr>
              <a:t>5350 + 50 yields 5400—dividing that by 100 yields 54</a:t>
            </a:r>
          </a:p>
          <a:p>
            <a:pPr lvl="1"/>
            <a:r>
              <a:rPr lang="en-US" sz="2000" dirty="0">
                <a:latin typeface="Arial (Body)"/>
              </a:rPr>
              <a:t>5375 + 50 yields 5425—dividing that by 100 yields 54</a:t>
            </a:r>
          </a:p>
          <a:p>
            <a:pPr lvl="1"/>
            <a:r>
              <a:rPr lang="en-US" sz="2000" dirty="0">
                <a:latin typeface="Arial (Body)"/>
              </a:rPr>
              <a:t>5399 + 50 yields 5449—dividing that by 100 yields 54</a:t>
            </a:r>
          </a:p>
          <a:p>
            <a:r>
              <a:rPr lang="en-US" sz="2000" dirty="0">
                <a:latin typeface="Arial (Body)"/>
              </a:rPr>
              <a:t>Similarly:</a:t>
            </a:r>
          </a:p>
          <a:p>
            <a:pPr lvl="1"/>
            <a:r>
              <a:rPr lang="en-US" sz="2000" dirty="0">
                <a:latin typeface="Arial (Body)"/>
              </a:rPr>
              <a:t>5301 + 50 yields 5351—dividing that by 100 yields 53</a:t>
            </a:r>
          </a:p>
          <a:p>
            <a:pPr lvl="1"/>
            <a:r>
              <a:rPr lang="en-US" sz="2000" dirty="0">
                <a:latin typeface="Arial (Body)"/>
              </a:rPr>
              <a:t>5325 + 50 yields 5375—dividing that by 100 yields 53</a:t>
            </a:r>
          </a:p>
          <a:p>
            <a:pPr lvl="1"/>
            <a:r>
              <a:rPr lang="en-US" sz="2000" dirty="0">
                <a:latin typeface="Arial (Body)"/>
              </a:rPr>
              <a:t>5349 + 50 yields 5399—dividing that by 100 yields </a:t>
            </a:r>
            <a:r>
              <a:rPr lang="en-US" sz="2000" dirty="0" smtClean="0">
                <a:latin typeface="Arial (Body)"/>
              </a:rPr>
              <a:t>53</a:t>
            </a:r>
            <a:endParaRPr lang="en-US" sz="2000" dirty="0">
              <a:latin typeface="Arial (Body)"/>
            </a:endParaRPr>
          </a:p>
        </p:txBody>
      </p:sp>
    </p:spTree>
    <p:extLst>
      <p:ext uri="{BB962C8B-B14F-4D97-AF65-F5344CB8AC3E}">
        <p14:creationId xmlns:p14="http://schemas.microsoft.com/office/powerpoint/2010/main" val="18688705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5.7 Integer-Based Monetary Calculations with Class DollarAmount </a:t>
            </a:r>
            <a:r>
              <a:rPr lang="en-US" sz="2000" b="0" dirty="0">
                <a:solidFill>
                  <a:schemeClr val="tx2"/>
                </a:solidFill>
                <a:latin typeface="Times New Roman" panose="02020603050405020304" pitchFamily="18" charset="0"/>
                <a:cs typeface="Times New Roman" panose="02020603050405020304" pitchFamily="18" charset="0"/>
              </a:rPr>
              <a:t>(</a:t>
            </a:r>
            <a:r>
              <a:rPr lang="en-US" sz="2000" b="0" dirty="0" smtClean="0">
                <a:solidFill>
                  <a:schemeClr val="tx2"/>
                </a:solidFill>
                <a:latin typeface="Times New Roman" panose="02020603050405020304" pitchFamily="18" charset="0"/>
                <a:cs typeface="Times New Roman" panose="02020603050405020304" pitchFamily="18" charset="0"/>
              </a:rPr>
              <a:t>19 </a:t>
            </a:r>
            <a:r>
              <a:rPr lang="en-US" sz="2000" b="0" dirty="0">
                <a:solidFill>
                  <a:schemeClr val="tx2"/>
                </a:solidFill>
                <a:latin typeface="Times New Roman" panose="02020603050405020304" pitchFamily="18" charset="0"/>
                <a:cs typeface="Times New Roman" panose="02020603050405020304" pitchFamily="18" charset="0"/>
              </a:rPr>
              <a:t>of 22)</a:t>
            </a:r>
            <a:endParaRPr lang="en-US" dirty="0"/>
          </a:p>
        </p:txBody>
      </p:sp>
      <p:sp>
        <p:nvSpPr>
          <p:cNvPr id="3" name="Text Placeholder 2"/>
          <p:cNvSpPr>
            <a:spLocks noGrp="1"/>
          </p:cNvSpPr>
          <p:nvPr>
            <p:ph type="body" idx="1"/>
          </p:nvPr>
        </p:nvSpPr>
        <p:spPr>
          <a:xfrm>
            <a:off x="457200" y="1600200"/>
            <a:ext cx="8229600" cy="724363"/>
          </a:xfrm>
        </p:spPr>
        <p:txBody>
          <a:bodyPr/>
          <a:lstStyle/>
          <a:p>
            <a:r>
              <a:rPr lang="en-US" sz="2000" dirty="0">
                <a:latin typeface="+mn-lt"/>
              </a:rPr>
              <a:t>The following calculation performs the half-up rounding described above</a:t>
            </a:r>
            <a:r>
              <a:rPr lang="en-US" sz="2000" dirty="0" smtClean="0">
                <a:latin typeface="+mn-lt"/>
              </a:rPr>
              <a:t>:</a:t>
            </a:r>
          </a:p>
        </p:txBody>
      </p:sp>
      <p:pic>
        <p:nvPicPr>
          <p:cNvPr id="4" name="Picture 3" descr="Left parenthesis amount asterisk rate + divisor forward slash 2 right parenthesis forward slash divisor"/>
          <p:cNvPicPr>
            <a:picLocks noChangeAspect="1"/>
          </p:cNvPicPr>
          <p:nvPr/>
        </p:nvPicPr>
        <p:blipFill>
          <a:blip r:embed="rId2"/>
          <a:stretch>
            <a:fillRect/>
          </a:stretch>
        </p:blipFill>
        <p:spPr>
          <a:xfrm>
            <a:off x="1023878" y="2413993"/>
            <a:ext cx="5755123" cy="536494"/>
          </a:xfrm>
          <a:prstGeom prst="rect">
            <a:avLst/>
          </a:prstGeom>
        </p:spPr>
      </p:pic>
      <p:sp>
        <p:nvSpPr>
          <p:cNvPr id="5" name="Text Placeholder 4"/>
          <p:cNvSpPr>
            <a:spLocks noGrp="1"/>
          </p:cNvSpPr>
          <p:nvPr>
            <p:ph type="body" idx="2"/>
          </p:nvPr>
        </p:nvSpPr>
        <p:spPr>
          <a:xfrm>
            <a:off x="457200" y="3039917"/>
            <a:ext cx="8229600" cy="3315163"/>
          </a:xfrm>
        </p:spPr>
        <p:txBody>
          <a:bodyPr/>
          <a:lstStyle/>
          <a:p>
            <a:r>
              <a:rPr lang="en-US" sz="2000" dirty="0"/>
              <a:t>Rather than adding 50, we add </a:t>
            </a:r>
            <a:r>
              <a:rPr lang="en-US" sz="2000" dirty="0">
                <a:latin typeface="Consolas" panose="020B0609020204030204" pitchFamily="49" charset="0"/>
              </a:rPr>
              <a:t>divisor</a:t>
            </a:r>
            <a:r>
              <a:rPr lang="en-US" sz="2000" dirty="0"/>
              <a:t> / </a:t>
            </a:r>
            <a:r>
              <a:rPr lang="en-US" sz="2000" dirty="0">
                <a:latin typeface="Consolas" panose="020B0609020204030204" pitchFamily="49" charset="0"/>
              </a:rPr>
              <a:t>2</a:t>
            </a:r>
            <a:r>
              <a:rPr lang="en-US" sz="2000" dirty="0" smtClean="0"/>
              <a:t>.</a:t>
            </a:r>
            <a:endParaRPr lang="en-US" sz="2000" dirty="0"/>
          </a:p>
          <a:p>
            <a:pPr lvl="1"/>
            <a:r>
              <a:rPr lang="en-US" sz="2000" dirty="0"/>
              <a:t>Adding 50 is correct when the divisor is 100, but for other divisors, this would not round to the correct digit</a:t>
            </a:r>
            <a:r>
              <a:rPr lang="en-US" sz="2000" dirty="0" smtClean="0"/>
              <a:t>.</a:t>
            </a:r>
            <a:endParaRPr lang="en-US" sz="2000" dirty="0"/>
          </a:p>
          <a:p>
            <a:pPr lvl="1"/>
            <a:r>
              <a:rPr lang="en-US" sz="2000" dirty="0"/>
              <a:t>Consider 5.25% interest on $10.75. In integer arithmetic, we treat 10.75 as 1075, and to calculate 5.25% interest, we multiply by 525, then divide by 10000. We first multiply 1075 by 525, yielding the integer value 564375, which represents 56 whole pennies and 4375 ten-thousandths of a penny. This should round down to 56 whole pennies. To round correctly, in this case, we need to add 5000—that is, half of the divisor 10000</a:t>
            </a:r>
            <a:r>
              <a:rPr lang="en-US" sz="2000" dirty="0" smtClean="0"/>
              <a:t>.</a:t>
            </a:r>
            <a:endParaRPr lang="en-US" sz="2000" dirty="0"/>
          </a:p>
        </p:txBody>
      </p:sp>
    </p:spTree>
    <p:extLst>
      <p:ext uri="{BB962C8B-B14F-4D97-AF65-F5344CB8AC3E}">
        <p14:creationId xmlns:p14="http://schemas.microsoft.com/office/powerpoint/2010/main" val="214501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5.1</a:t>
            </a:r>
            <a:r>
              <a:rPr lang="en-US" dirty="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Introduction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2)</a:t>
            </a:r>
            <a:endParaRPr lang="en-US" dirty="0"/>
          </a:p>
        </p:txBody>
      </p:sp>
      <p:sp>
        <p:nvSpPr>
          <p:cNvPr id="3" name="Text Placeholder 2"/>
          <p:cNvSpPr>
            <a:spLocks noGrp="1"/>
          </p:cNvSpPr>
          <p:nvPr>
            <p:ph type="body" idx="1"/>
          </p:nvPr>
        </p:nvSpPr>
        <p:spPr/>
        <p:txBody>
          <a:bodyPr/>
          <a:lstStyle/>
          <a:p>
            <a:r>
              <a:rPr lang="en-US" altLang="en-US" sz="2400" dirty="0">
                <a:solidFill>
                  <a:srgbClr val="000000"/>
                </a:solidFill>
                <a:latin typeface="+mn-lt"/>
              </a:rPr>
              <a:t>We introduce the </a:t>
            </a:r>
            <a:r>
              <a:rPr lang="en-US" altLang="en-US" sz="2400" dirty="0">
                <a:solidFill>
                  <a:srgbClr val="000000"/>
                </a:solidFill>
                <a:latin typeface="Consolas" panose="020B0609020204030204" pitchFamily="49" charset="0"/>
              </a:rPr>
              <a:t>break</a:t>
            </a:r>
            <a:r>
              <a:rPr lang="en-US" altLang="en-US" sz="2400" dirty="0">
                <a:solidFill>
                  <a:srgbClr val="000000"/>
                </a:solidFill>
                <a:latin typeface="+mn-lt"/>
              </a:rPr>
              <a:t> and </a:t>
            </a:r>
            <a:r>
              <a:rPr lang="en-US" altLang="en-US" sz="2400" dirty="0">
                <a:solidFill>
                  <a:srgbClr val="000000"/>
                </a:solidFill>
                <a:latin typeface="Consolas" panose="020B0609020204030204" pitchFamily="49" charset="0"/>
              </a:rPr>
              <a:t>continue</a:t>
            </a:r>
            <a:r>
              <a:rPr lang="en-US" altLang="en-US" sz="2400" dirty="0">
                <a:solidFill>
                  <a:srgbClr val="000000"/>
                </a:solidFill>
                <a:latin typeface="+mn-lt"/>
              </a:rPr>
              <a:t> program-control statements</a:t>
            </a:r>
            <a:r>
              <a:rPr lang="en-US" altLang="en-US" sz="2400" dirty="0" smtClean="0">
                <a:solidFill>
                  <a:srgbClr val="000000"/>
                </a:solidFill>
                <a:latin typeface="+mn-lt"/>
              </a:rPr>
              <a:t>.</a:t>
            </a:r>
            <a:endParaRPr lang="en-US" altLang="en-US" sz="2400" dirty="0">
              <a:solidFill>
                <a:srgbClr val="000000"/>
              </a:solidFill>
              <a:latin typeface="+mn-lt"/>
            </a:endParaRPr>
          </a:p>
          <a:p>
            <a:r>
              <a:rPr lang="en-US" altLang="en-US" sz="2400" dirty="0">
                <a:solidFill>
                  <a:srgbClr val="000000"/>
                </a:solidFill>
                <a:latin typeface="+mn-lt"/>
              </a:rPr>
              <a:t>We discuss C++’s logical operators, which enable you to combine simple conditions in control statements</a:t>
            </a:r>
            <a:r>
              <a:rPr lang="en-US" altLang="en-US" sz="2400" dirty="0" smtClean="0">
                <a:solidFill>
                  <a:srgbClr val="000000"/>
                </a:solidFill>
                <a:latin typeface="+mn-lt"/>
              </a:rPr>
              <a:t>.</a:t>
            </a:r>
            <a:endParaRPr lang="en-US" altLang="en-US" sz="2400" dirty="0">
              <a:solidFill>
                <a:srgbClr val="000000"/>
              </a:solidFill>
              <a:latin typeface="+mn-lt"/>
            </a:endParaRPr>
          </a:p>
          <a:p>
            <a:r>
              <a:rPr lang="en-US" altLang="en-US" sz="2400" dirty="0">
                <a:solidFill>
                  <a:srgbClr val="000000"/>
                </a:solidFill>
                <a:latin typeface="+mn-lt"/>
              </a:rPr>
              <a:t>We summarize C++’s control statements and the proven problem-solving techniques presented in this chapter and Chapter 4</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4280536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5.7 Integer-Based Monetary Calculations with Class DollarAmount </a:t>
            </a:r>
            <a:r>
              <a:rPr lang="en-US" sz="2000" b="0" dirty="0" smtClean="0">
                <a:solidFill>
                  <a:schemeClr val="tx2"/>
                </a:solidFill>
                <a:latin typeface="Times New Roman" panose="02020603050405020304" pitchFamily="18" charset="0"/>
                <a:cs typeface="Times New Roman" panose="02020603050405020304" pitchFamily="18" charset="0"/>
              </a:rPr>
              <a:t>(20 </a:t>
            </a:r>
            <a:r>
              <a:rPr lang="en-US" sz="2000" b="0" dirty="0">
                <a:solidFill>
                  <a:schemeClr val="tx2"/>
                </a:solidFill>
                <a:latin typeface="Times New Roman" panose="02020603050405020304" pitchFamily="18" charset="0"/>
                <a:cs typeface="Times New Roman" panose="02020603050405020304" pitchFamily="18" charset="0"/>
              </a:rPr>
              <a:t>of 22)</a:t>
            </a:r>
            <a:endParaRPr lang="en-US" dirty="0"/>
          </a:p>
        </p:txBody>
      </p:sp>
      <p:sp>
        <p:nvSpPr>
          <p:cNvPr id="3" name="Text Placeholder 2"/>
          <p:cNvSpPr>
            <a:spLocks noGrp="1"/>
          </p:cNvSpPr>
          <p:nvPr>
            <p:ph type="body" idx="1"/>
          </p:nvPr>
        </p:nvSpPr>
        <p:spPr/>
        <p:txBody>
          <a:bodyPr/>
          <a:lstStyle/>
          <a:p>
            <a:r>
              <a:rPr lang="en-US" sz="2400" dirty="0">
                <a:latin typeface="+mn-lt"/>
              </a:rPr>
              <a:t>After the interest is calculated, line 31 calls member function </a:t>
            </a:r>
            <a:r>
              <a:rPr lang="en-US" sz="2400" dirty="0">
                <a:latin typeface="Consolas" panose="020B0609020204030204" pitchFamily="49" charset="0"/>
              </a:rPr>
              <a:t>add</a:t>
            </a:r>
            <a:r>
              <a:rPr lang="en-US" sz="2400" dirty="0">
                <a:latin typeface="+mn-lt"/>
              </a:rPr>
              <a:t>, passing the new </a:t>
            </a:r>
            <a:r>
              <a:rPr lang="en-US" sz="2400" dirty="0">
                <a:latin typeface="Consolas" panose="020B0609020204030204" pitchFamily="49" charset="0"/>
              </a:rPr>
              <a:t>DollarAmount</a:t>
            </a:r>
            <a:r>
              <a:rPr lang="en-US" sz="2400" dirty="0">
                <a:latin typeface="+mn-lt"/>
              </a:rPr>
              <a:t> object interest as an argument—this updates the amount in the </a:t>
            </a:r>
            <a:r>
              <a:rPr lang="en-US" sz="2400" dirty="0">
                <a:latin typeface="Consolas" panose="020B0609020204030204" pitchFamily="49" charset="0"/>
              </a:rPr>
              <a:t>DollarAmount</a:t>
            </a:r>
            <a:r>
              <a:rPr lang="en-US" sz="2400" dirty="0">
                <a:latin typeface="+mn-lt"/>
              </a:rPr>
              <a:t> object on which </a:t>
            </a:r>
            <a:r>
              <a:rPr lang="en-US" sz="2400" dirty="0">
                <a:latin typeface="Consolas" panose="020B0609020204030204" pitchFamily="49" charset="0"/>
              </a:rPr>
              <a:t>addInterest</a:t>
            </a:r>
            <a:r>
              <a:rPr lang="en-US" sz="2400" dirty="0">
                <a:latin typeface="+mn-lt"/>
              </a:rPr>
              <a:t> was called</a:t>
            </a:r>
            <a:r>
              <a:rPr lang="en-US" sz="2400" dirty="0" smtClean="0">
                <a:latin typeface="+mn-lt"/>
              </a:rPr>
              <a:t>.</a:t>
            </a:r>
            <a:endParaRPr lang="en-US" sz="2400" dirty="0">
              <a:latin typeface="+mn-lt"/>
            </a:endParaRPr>
          </a:p>
          <a:p>
            <a:r>
              <a:rPr lang="en-US" sz="2400" dirty="0">
                <a:latin typeface="+mn-lt"/>
              </a:rPr>
              <a:t>Any member function of a class can call any other directly to perform operations on the same object of the class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3609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5.7 Integer-Based Monetary Calculations with Class DollarAmount </a:t>
            </a:r>
            <a:r>
              <a:rPr lang="en-US" sz="2000" b="0" dirty="0" smtClean="0">
                <a:solidFill>
                  <a:schemeClr val="tx2"/>
                </a:solidFill>
                <a:latin typeface="Times New Roman" panose="02020603050405020304" pitchFamily="18" charset="0"/>
                <a:cs typeface="Times New Roman" panose="02020603050405020304" pitchFamily="18" charset="0"/>
              </a:rPr>
              <a:t>(21 </a:t>
            </a:r>
            <a:r>
              <a:rPr lang="en-US" sz="2000" b="0" dirty="0">
                <a:solidFill>
                  <a:schemeClr val="tx2"/>
                </a:solidFill>
                <a:latin typeface="Times New Roman" panose="02020603050405020304" pitchFamily="18" charset="0"/>
                <a:cs typeface="Times New Roman" panose="02020603050405020304" pitchFamily="18" charset="0"/>
              </a:rPr>
              <a:t>of 22)</a:t>
            </a:r>
            <a:endParaRPr lang="en-US" dirty="0"/>
          </a:p>
        </p:txBody>
      </p:sp>
      <p:sp>
        <p:nvSpPr>
          <p:cNvPr id="3" name="Text Placeholder 2"/>
          <p:cNvSpPr>
            <a:spLocks noGrp="1"/>
          </p:cNvSpPr>
          <p:nvPr>
            <p:ph type="body" idx="1"/>
          </p:nvPr>
        </p:nvSpPr>
        <p:spPr/>
        <p:txBody>
          <a:bodyPr/>
          <a:lstStyle/>
          <a:p>
            <a:r>
              <a:rPr lang="en-US" sz="2400" dirty="0">
                <a:latin typeface="+mn-lt"/>
              </a:rPr>
              <a:t>The </a:t>
            </a:r>
            <a:r>
              <a:rPr lang="en-US" sz="2400" dirty="0">
                <a:latin typeface="Consolas" panose="020B0609020204030204" pitchFamily="49" charset="0"/>
              </a:rPr>
              <a:t>toString</a:t>
            </a:r>
            <a:r>
              <a:rPr lang="en-US" sz="2400" dirty="0">
                <a:latin typeface="+mn-lt"/>
              </a:rPr>
              <a:t> member function (line 35–39) returns a </a:t>
            </a:r>
            <a:r>
              <a:rPr lang="en-US" sz="2400" dirty="0">
                <a:latin typeface="Consolas" panose="020B0609020204030204" pitchFamily="49" charset="0"/>
              </a:rPr>
              <a:t>DollarAmount</a:t>
            </a:r>
            <a:r>
              <a:rPr lang="en-US" sz="2400" dirty="0">
                <a:latin typeface="+mn-lt"/>
              </a:rPr>
              <a:t>’s </a:t>
            </a:r>
            <a:r>
              <a:rPr lang="en-US" sz="2400" dirty="0">
                <a:latin typeface="Consolas" panose="020B0609020204030204" pitchFamily="49" charset="0"/>
              </a:rPr>
              <a:t>string</a:t>
            </a:r>
            <a:r>
              <a:rPr lang="en-US" sz="2400" dirty="0">
                <a:latin typeface="+mn-lt"/>
              </a:rPr>
              <a:t> </a:t>
            </a:r>
            <a:r>
              <a:rPr lang="en-US" sz="2400" dirty="0" smtClean="0">
                <a:latin typeface="+mn-lt"/>
              </a:rPr>
              <a:t>representation</a:t>
            </a:r>
            <a:endParaRPr lang="en-US" sz="2400" dirty="0">
              <a:latin typeface="+mn-lt"/>
            </a:endParaRPr>
          </a:p>
          <a:p>
            <a:r>
              <a:rPr lang="en-US" sz="2400" dirty="0">
                <a:latin typeface="+mn-lt"/>
              </a:rPr>
              <a:t>C++ Standard Library function </a:t>
            </a:r>
            <a:r>
              <a:rPr lang="en-US" sz="2400" dirty="0">
                <a:latin typeface="Consolas" panose="020B0609020204030204" pitchFamily="49" charset="0"/>
              </a:rPr>
              <a:t>to_string</a:t>
            </a:r>
            <a:r>
              <a:rPr lang="en-US" sz="2400" dirty="0">
                <a:latin typeface="+mn-lt"/>
              </a:rPr>
              <a:t> (from header </a:t>
            </a:r>
            <a:r>
              <a:rPr lang="en-US" sz="2400" dirty="0">
                <a:latin typeface="Consolas" panose="020B0609020204030204" pitchFamily="49" charset="0"/>
              </a:rPr>
              <a:t>&lt;string&gt;)</a:t>
            </a:r>
            <a:r>
              <a:rPr lang="en-US" sz="2400" dirty="0">
                <a:latin typeface="+mn-lt"/>
              </a:rPr>
              <a:t> converts a numeric value to a </a:t>
            </a:r>
            <a:r>
              <a:rPr lang="en-US" sz="2400" dirty="0">
                <a:latin typeface="Consolas" panose="020B0609020204030204" pitchFamily="49" charset="0"/>
              </a:rPr>
              <a:t>string</a:t>
            </a:r>
            <a:r>
              <a:rPr lang="en-US" sz="2400" dirty="0">
                <a:latin typeface="+mn-lt"/>
              </a:rPr>
              <a:t> object</a:t>
            </a:r>
            <a:r>
              <a:rPr lang="en-US" sz="2400" dirty="0" smtClean="0">
                <a:latin typeface="+mn-lt"/>
              </a:rPr>
              <a:t>.</a:t>
            </a:r>
            <a:endParaRPr lang="en-US" sz="2400" dirty="0">
              <a:latin typeface="+mn-lt"/>
            </a:endParaRPr>
          </a:p>
          <a:p>
            <a:r>
              <a:rPr lang="en-US" sz="2400" dirty="0">
                <a:latin typeface="+mn-lt"/>
              </a:rPr>
              <a:t>C++ Standard Library function </a:t>
            </a:r>
            <a:r>
              <a:rPr lang="en-US" sz="2400" dirty="0">
                <a:latin typeface="Consolas" panose="020B0609020204030204" pitchFamily="49" charset="0"/>
              </a:rPr>
              <a:t>abs</a:t>
            </a:r>
            <a:r>
              <a:rPr lang="en-US" sz="2400" dirty="0">
                <a:latin typeface="+mn-lt"/>
              </a:rPr>
              <a:t> (from header </a:t>
            </a:r>
            <a:r>
              <a:rPr lang="en-US" sz="2400" dirty="0">
                <a:latin typeface="Consolas" panose="020B0609020204030204" pitchFamily="49" charset="0"/>
              </a:rPr>
              <a:t>&lt;cmath&gt;</a:t>
            </a:r>
            <a:r>
              <a:rPr lang="en-US" sz="2400" dirty="0">
                <a:latin typeface="+mn-lt"/>
              </a:rPr>
              <a:t>) gets the absolute value of a number</a:t>
            </a:r>
            <a:r>
              <a:rPr lang="en-US" sz="2400" dirty="0" smtClean="0">
                <a:latin typeface="+mn-lt"/>
              </a:rPr>
              <a:t>.</a:t>
            </a:r>
            <a:endParaRPr lang="en-US" sz="2400" dirty="0">
              <a:latin typeface="+mn-lt"/>
            </a:endParaRPr>
          </a:p>
          <a:p>
            <a:r>
              <a:rPr lang="en-US" sz="2400" dirty="0">
                <a:latin typeface="+mn-lt"/>
              </a:rPr>
              <a:t>“adding” </a:t>
            </a:r>
            <a:r>
              <a:rPr lang="en-US" sz="2400" dirty="0">
                <a:latin typeface="Consolas" panose="020B0609020204030204" pitchFamily="49" charset="0"/>
              </a:rPr>
              <a:t>string</a:t>
            </a:r>
            <a:r>
              <a:rPr lang="en-US" sz="2400" dirty="0">
                <a:latin typeface="+mn-lt"/>
              </a:rPr>
              <a:t> literals and </a:t>
            </a:r>
            <a:r>
              <a:rPr lang="en-US" sz="2400" dirty="0">
                <a:latin typeface="Consolas" panose="020B0609020204030204" pitchFamily="49" charset="0"/>
              </a:rPr>
              <a:t>string</a:t>
            </a:r>
            <a:r>
              <a:rPr lang="en-US" sz="2400" dirty="0">
                <a:latin typeface="+mn-lt"/>
              </a:rPr>
              <a:t> objects using the </a:t>
            </a:r>
            <a:r>
              <a:rPr lang="en-US" sz="2400" dirty="0">
                <a:latin typeface="Consolas" panose="020B0609020204030204" pitchFamily="49" charset="0"/>
              </a:rPr>
              <a:t>+</a:t>
            </a:r>
            <a:r>
              <a:rPr lang="en-US" sz="2400" dirty="0">
                <a:latin typeface="+mn-lt"/>
              </a:rPr>
              <a:t> operator is known as </a:t>
            </a:r>
            <a:r>
              <a:rPr lang="en-US" sz="2400" dirty="0">
                <a:latin typeface="Consolas" panose="020B0609020204030204" pitchFamily="49" charset="0"/>
              </a:rPr>
              <a:t>string</a:t>
            </a:r>
            <a:r>
              <a:rPr lang="en-US" sz="2400" dirty="0">
                <a:latin typeface="+mn-lt"/>
              </a:rPr>
              <a:t> concatenation</a:t>
            </a:r>
            <a:r>
              <a:rPr lang="en-US" sz="2400" dirty="0" smtClean="0">
                <a:latin typeface="+mn-lt"/>
              </a:rPr>
              <a:t>.</a:t>
            </a:r>
            <a:endParaRPr lang="en-US" sz="2400" dirty="0">
              <a:latin typeface="+mn-lt"/>
            </a:endParaRPr>
          </a:p>
          <a:p>
            <a:r>
              <a:rPr lang="en-US" sz="2400" dirty="0">
                <a:latin typeface="Consolas" panose="020B0609020204030204" pitchFamily="49" charset="0"/>
              </a:rPr>
              <a:t>string</a:t>
            </a:r>
            <a:r>
              <a:rPr lang="en-US" sz="2400" dirty="0">
                <a:latin typeface="+mn-lt"/>
              </a:rPr>
              <a:t> member function </a:t>
            </a:r>
            <a:r>
              <a:rPr lang="en-US" sz="2400" dirty="0">
                <a:latin typeface="Consolas" panose="020B0609020204030204" pitchFamily="49" charset="0"/>
              </a:rPr>
              <a:t>size</a:t>
            </a:r>
            <a:r>
              <a:rPr lang="en-US" sz="2400" dirty="0">
                <a:latin typeface="+mn-lt"/>
              </a:rPr>
              <a:t> returns the number of characters in a </a:t>
            </a:r>
            <a:r>
              <a:rPr lang="en-US" sz="2400" dirty="0">
                <a:latin typeface="Consolas" panose="020B0609020204030204" pitchFamily="49" charset="0"/>
              </a:rPr>
              <a:t>string</a:t>
            </a:r>
            <a:r>
              <a:rPr lang="en-US" sz="2400" dirty="0">
                <a:latin typeface="+mn-lt"/>
              </a:rPr>
              <a:t> cents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8845291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5.7 Integer-Based Monetary Calculations with Class DollarAmount </a:t>
            </a:r>
            <a:r>
              <a:rPr lang="en-US" sz="2000" b="0" dirty="0">
                <a:solidFill>
                  <a:schemeClr val="tx2"/>
                </a:solidFill>
                <a:latin typeface="Times New Roman" panose="02020603050405020304" pitchFamily="18" charset="0"/>
                <a:cs typeface="Times New Roman" panose="02020603050405020304" pitchFamily="18" charset="0"/>
              </a:rPr>
              <a:t>(</a:t>
            </a:r>
            <a:r>
              <a:rPr lang="en-US" sz="2000" b="0" dirty="0" smtClean="0">
                <a:solidFill>
                  <a:schemeClr val="tx2"/>
                </a:solidFill>
                <a:latin typeface="Times New Roman" panose="02020603050405020304" pitchFamily="18" charset="0"/>
                <a:cs typeface="Times New Roman" panose="02020603050405020304" pitchFamily="18" charset="0"/>
              </a:rPr>
              <a:t>22 </a:t>
            </a:r>
            <a:r>
              <a:rPr lang="en-US" sz="2000" b="0" dirty="0">
                <a:solidFill>
                  <a:schemeClr val="tx2"/>
                </a:solidFill>
                <a:latin typeface="Times New Roman" panose="02020603050405020304" pitchFamily="18" charset="0"/>
                <a:cs typeface="Times New Roman" panose="02020603050405020304" pitchFamily="18" charset="0"/>
              </a:rPr>
              <a:t>of 22)</a:t>
            </a:r>
            <a:endParaRPr lang="en-US" dirty="0"/>
          </a:p>
        </p:txBody>
      </p:sp>
      <p:sp>
        <p:nvSpPr>
          <p:cNvPr id="3" name="Text Placeholder 2"/>
          <p:cNvSpPr>
            <a:spLocks noGrp="1"/>
          </p:cNvSpPr>
          <p:nvPr>
            <p:ph type="body" idx="1"/>
          </p:nvPr>
        </p:nvSpPr>
        <p:spPr/>
        <p:txBody>
          <a:bodyPr/>
          <a:lstStyle/>
          <a:p>
            <a:r>
              <a:rPr lang="en-US" sz="2400" dirty="0">
                <a:latin typeface="Arial (Body)"/>
              </a:rPr>
              <a:t>Half-up rounding is a biased technique—fractional amounts of .1, .2, .3 and .4 round down, and .5, .6, .7, .8 and .9 round up</a:t>
            </a:r>
            <a:r>
              <a:rPr lang="en-US" sz="2400" dirty="0" smtClean="0">
                <a:latin typeface="Arial (Body)"/>
              </a:rPr>
              <a:t>.</a:t>
            </a:r>
            <a:endParaRPr lang="en-US" sz="2400" dirty="0">
              <a:latin typeface="Arial (Body)"/>
            </a:endParaRPr>
          </a:p>
          <a:p>
            <a:pPr lvl="1"/>
            <a:r>
              <a:rPr lang="en-US" sz="2400" dirty="0">
                <a:latin typeface="Arial (Body)"/>
              </a:rPr>
              <a:t>Four values round down and five round up</a:t>
            </a:r>
            <a:r>
              <a:rPr lang="en-US" sz="2400" dirty="0" smtClean="0">
                <a:latin typeface="Arial (Body)"/>
              </a:rPr>
              <a:t>.</a:t>
            </a:r>
            <a:endParaRPr lang="en-US" sz="2400" dirty="0">
              <a:latin typeface="Arial (Body)"/>
            </a:endParaRPr>
          </a:p>
          <a:p>
            <a:pPr lvl="1"/>
            <a:r>
              <a:rPr lang="en-US" sz="2400" dirty="0">
                <a:latin typeface="Arial (Body)"/>
              </a:rPr>
              <a:t>Because more values round up than down, this can lead to discrepancies in monetary calculations</a:t>
            </a:r>
            <a:r>
              <a:rPr lang="en-US" sz="2400" dirty="0" smtClean="0">
                <a:latin typeface="Arial (Body)"/>
              </a:rPr>
              <a:t>.</a:t>
            </a:r>
            <a:endParaRPr lang="en-US" sz="2400" dirty="0">
              <a:latin typeface="Arial (Body)"/>
            </a:endParaRPr>
          </a:p>
          <a:p>
            <a:r>
              <a:rPr lang="en-US" sz="2400" dirty="0">
                <a:latin typeface="Arial (Body)"/>
              </a:rPr>
              <a:t>Banker’s rounding fixes this problem by rounding .5 to the nearest even integer</a:t>
            </a:r>
          </a:p>
          <a:p>
            <a:pPr lvl="1"/>
            <a:r>
              <a:rPr lang="en-US" sz="2400" dirty="0">
                <a:latin typeface="Arial (Body)"/>
              </a:rPr>
              <a:t>0.5 rounds to 0, 1.5 and 2.5 round to 2, 3.5 and 4.5 round to 4, etc</a:t>
            </a:r>
            <a:r>
              <a:rPr lang="en-US" sz="2400" dirty="0" smtClean="0">
                <a:latin typeface="Arial (Body)"/>
              </a:rPr>
              <a:t>.</a:t>
            </a:r>
            <a:endParaRPr lang="en-US" sz="2400" dirty="0">
              <a:latin typeface="Arial (Body)"/>
            </a:endParaRPr>
          </a:p>
        </p:txBody>
      </p:sp>
    </p:spTree>
    <p:extLst>
      <p:ext uri="{BB962C8B-B14F-4D97-AF65-F5344CB8AC3E}">
        <p14:creationId xmlns:p14="http://schemas.microsoft.com/office/powerpoint/2010/main" val="2048566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5.8 </a:t>
            </a:r>
            <a:r>
              <a:rPr lang="en-US" dirty="0" smtClean="0">
                <a:solidFill>
                  <a:schemeClr val="tx2"/>
                </a:solidFill>
                <a:latin typeface="Consolas" panose="020B0609020204030204" pitchFamily="49" charset="0"/>
                <a:cs typeface="Times New Roman" panose="02020603050405020304" pitchFamily="18" charset="0"/>
              </a:rPr>
              <a:t>Do</a:t>
            </a:r>
            <a:r>
              <a:rPr lang="en-US" dirty="0" smtClean="0">
                <a:solidFill>
                  <a:schemeClr val="tx2"/>
                </a:solidFill>
                <a:latin typeface="Times New Roman" panose="02020603050405020304" pitchFamily="18" charset="0"/>
                <a:cs typeface="Times New Roman" panose="02020603050405020304" pitchFamily="18" charset="0"/>
              </a:rPr>
              <a:t>…</a:t>
            </a:r>
            <a:r>
              <a:rPr lang="en-US" dirty="0" smtClean="0">
                <a:solidFill>
                  <a:schemeClr val="tx2"/>
                </a:solidFill>
                <a:latin typeface="Consolas" panose="020B0609020204030204" pitchFamily="49" charset="0"/>
                <a:cs typeface="Times New Roman" panose="02020603050405020304" pitchFamily="18" charset="0"/>
              </a:rPr>
              <a:t>While</a:t>
            </a:r>
            <a:r>
              <a:rPr lang="en-US" dirty="0" smtClean="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Iteration </a:t>
            </a:r>
            <a:r>
              <a:rPr lang="en-US" dirty="0" smtClean="0">
                <a:solidFill>
                  <a:schemeClr val="tx2"/>
                </a:solidFill>
                <a:latin typeface="Times New Roman" panose="02020603050405020304" pitchFamily="18" charset="0"/>
                <a:cs typeface="Times New Roman" panose="02020603050405020304" pitchFamily="18" charset="0"/>
              </a:rPr>
              <a:t>Statement </a:t>
            </a:r>
            <a:r>
              <a:rPr lang="en-US" sz="2000" b="0" dirty="0" smtClean="0">
                <a:solidFill>
                  <a:schemeClr val="tx2"/>
                </a:solidFill>
                <a:latin typeface="Times New Roman" panose="02020603050405020304" pitchFamily="18" charset="0"/>
                <a:cs typeface="Times New Roman" panose="02020603050405020304" pitchFamily="18" charset="0"/>
              </a:rPr>
              <a:t>(1 of 2)</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Similar to the </a:t>
            </a:r>
            <a:r>
              <a:rPr lang="en-US" altLang="en-US" sz="2400" dirty="0">
                <a:solidFill>
                  <a:srgbClr val="000000"/>
                </a:solidFill>
                <a:latin typeface="Consolas" panose="020B0609020204030204" pitchFamily="49" charset="0"/>
              </a:rPr>
              <a:t>while</a:t>
            </a:r>
            <a:r>
              <a:rPr lang="en-US" altLang="en-US" sz="2400" dirty="0">
                <a:solidFill>
                  <a:srgbClr val="000000"/>
                </a:solidFill>
                <a:latin typeface="+mn-lt"/>
              </a:rPr>
              <a:t> statement.</a:t>
            </a:r>
          </a:p>
          <a:p>
            <a:pPr eaLnBrk="1" hangingPunct="1"/>
            <a:r>
              <a:rPr lang="en-US" altLang="en-US" sz="2400" dirty="0">
                <a:solidFill>
                  <a:srgbClr val="000000"/>
                </a:solidFill>
                <a:latin typeface="+mn-lt"/>
              </a:rPr>
              <a:t>The </a:t>
            </a:r>
            <a:r>
              <a:rPr lang="en-US" altLang="en-US" sz="2400" dirty="0">
                <a:solidFill>
                  <a:srgbClr val="000000"/>
                </a:solidFill>
                <a:latin typeface="Consolas" panose="020B0609020204030204" pitchFamily="49" charset="0"/>
              </a:rPr>
              <a:t>do</a:t>
            </a:r>
            <a:r>
              <a:rPr lang="en-US" altLang="en-US" sz="2400" dirty="0">
                <a:solidFill>
                  <a:srgbClr val="000000"/>
                </a:solidFill>
                <a:latin typeface="+mn-lt"/>
              </a:rPr>
              <a:t>…</a:t>
            </a:r>
            <a:r>
              <a:rPr lang="en-US" altLang="en-US" sz="2400" dirty="0">
                <a:solidFill>
                  <a:srgbClr val="000000"/>
                </a:solidFill>
                <a:latin typeface="Consolas" panose="020B0609020204030204" pitchFamily="49" charset="0"/>
              </a:rPr>
              <a:t>while</a:t>
            </a:r>
            <a:r>
              <a:rPr lang="en-US" altLang="en-US" sz="2400" dirty="0">
                <a:solidFill>
                  <a:srgbClr val="000000"/>
                </a:solidFill>
                <a:latin typeface="+mn-lt"/>
              </a:rPr>
              <a:t> statement tests the loop-continuation condition </a:t>
            </a:r>
            <a:r>
              <a:rPr lang="en-US" altLang="en-US" sz="2400" b="1" dirty="0">
                <a:solidFill>
                  <a:srgbClr val="000000"/>
                </a:solidFill>
                <a:latin typeface="+mn-lt"/>
              </a:rPr>
              <a:t>after</a:t>
            </a:r>
            <a:r>
              <a:rPr lang="en-US" altLang="en-US" sz="2400" i="1" dirty="0">
                <a:solidFill>
                  <a:srgbClr val="000000"/>
                </a:solidFill>
                <a:latin typeface="+mn-lt"/>
              </a:rPr>
              <a:t> </a:t>
            </a:r>
            <a:r>
              <a:rPr lang="en-US" altLang="en-US" sz="2400" dirty="0">
                <a:solidFill>
                  <a:srgbClr val="000000"/>
                </a:solidFill>
                <a:latin typeface="+mn-lt"/>
              </a:rPr>
              <a:t>the loop body executes; therefore, </a:t>
            </a:r>
            <a:r>
              <a:rPr lang="en-US" altLang="en-US" sz="2400" b="1" dirty="0">
                <a:solidFill>
                  <a:srgbClr val="000000"/>
                </a:solidFill>
                <a:latin typeface="+mn-lt"/>
              </a:rPr>
              <a:t>the loop body always executes at least once.</a:t>
            </a:r>
          </a:p>
          <a:p>
            <a:pPr eaLnBrk="1" hangingPunct="1"/>
            <a:r>
              <a:rPr lang="en-US" altLang="en-US" sz="2400" dirty="0" smtClean="0">
                <a:solidFill>
                  <a:srgbClr val="000000"/>
                </a:solidFill>
                <a:latin typeface="+mn-lt"/>
              </a:rPr>
              <a:t>Figure 5.9 </a:t>
            </a:r>
            <a:r>
              <a:rPr lang="en-US" altLang="en-US" sz="2400" dirty="0">
                <a:solidFill>
                  <a:srgbClr val="000000"/>
                </a:solidFill>
                <a:latin typeface="+mn-lt"/>
              </a:rPr>
              <a:t>uses a </a:t>
            </a:r>
            <a:r>
              <a:rPr lang="en-US" altLang="en-US" sz="2400" dirty="0">
                <a:solidFill>
                  <a:srgbClr val="000000"/>
                </a:solidFill>
                <a:latin typeface="Consolas" panose="020B0609020204030204" pitchFamily="49" charset="0"/>
              </a:rPr>
              <a:t>do…while</a:t>
            </a:r>
            <a:r>
              <a:rPr lang="en-US" altLang="en-US" sz="2400" dirty="0">
                <a:solidFill>
                  <a:srgbClr val="000000"/>
                </a:solidFill>
                <a:latin typeface="+mn-lt"/>
              </a:rPr>
              <a:t> statement to print the numbers 1–10</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3365933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5.9 </a:t>
            </a:r>
            <a:r>
              <a:rPr lang="en-US" dirty="0">
                <a:latin typeface="Consolas" panose="020B0609020204030204" pitchFamily="49" charset="0"/>
              </a:rPr>
              <a:t>Do…While</a:t>
            </a:r>
            <a:r>
              <a:rPr lang="en-US" dirty="0"/>
              <a:t> Iteration Statement</a:t>
            </a:r>
          </a:p>
        </p:txBody>
      </p:sp>
      <p:pic>
        <p:nvPicPr>
          <p:cNvPr id="5" name="Picture 4" descr="Computer code and output. The computer code has 15 lines. The lines read as follows. Line 1. forward slash forward slash F i g period 5 period 9 colon Do While Test period c p p. Line 2. forward slash forward slash do incomplete line of code while iteration statement period. Line 3. hash include left angle bracket i o stream right angle bracket. Line 4. using namespace s t d semicolon. Line 5. Blank. Line 6. i n t main left parenthesis right parenthesis left brace. Line 7, indented once. unsigned i n t counter left brace 1 right brace semicolon. Line 8. Blank. Line 9, indented once. do left brace. Line 10, indented twice. c out left angle bracket left angle bracket counter left angle bracket left angle bracket double quote double quote semicolon. Line 11, indented twice. plus plus counter semicolon. Line 12, indented once. right brace while left parenthesis counter left angle bracket equals 10 right parenthesis semicolon forward slash forward slash end do incomplete line of code while. Lines 9 to 12 are highlighted. Line 13. Blank. Line 14, indented once. c out left angle bracket left angle bracket end l semicolon. Line 15. right brace. Computer code output reads, 1 2 3 4 5 6 7 8 9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940" y="1613493"/>
            <a:ext cx="8256120" cy="4118694"/>
          </a:xfrm>
          <a:prstGeom prst="rect">
            <a:avLst/>
          </a:prstGeom>
        </p:spPr>
      </p:pic>
    </p:spTree>
    <p:extLst>
      <p:ext uri="{BB962C8B-B14F-4D97-AF65-F5344CB8AC3E}">
        <p14:creationId xmlns:p14="http://schemas.microsoft.com/office/powerpoint/2010/main" val="21865931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5.8 </a:t>
            </a:r>
            <a:r>
              <a:rPr lang="en-US" dirty="0" smtClean="0">
                <a:solidFill>
                  <a:schemeClr val="tx2"/>
                </a:solidFill>
                <a:latin typeface="Consolas" panose="020B0609020204030204" pitchFamily="49" charset="0"/>
                <a:cs typeface="Times New Roman" panose="02020603050405020304" pitchFamily="18" charset="0"/>
              </a:rPr>
              <a:t>Do</a:t>
            </a:r>
            <a:r>
              <a:rPr lang="en-US" dirty="0" smtClean="0">
                <a:solidFill>
                  <a:schemeClr val="tx2"/>
                </a:solidFill>
                <a:latin typeface="Times New Roman" panose="02020603050405020304" pitchFamily="18" charset="0"/>
                <a:cs typeface="Times New Roman" panose="02020603050405020304" pitchFamily="18" charset="0"/>
              </a:rPr>
              <a:t>…</a:t>
            </a:r>
            <a:r>
              <a:rPr lang="en-US" dirty="0" smtClean="0">
                <a:solidFill>
                  <a:schemeClr val="tx2"/>
                </a:solidFill>
                <a:latin typeface="Consolas" panose="020B0609020204030204" pitchFamily="49" charset="0"/>
                <a:cs typeface="Times New Roman" panose="02020603050405020304" pitchFamily="18" charset="0"/>
              </a:rPr>
              <a:t>While</a:t>
            </a:r>
            <a:r>
              <a:rPr lang="en-US" dirty="0" smtClean="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Iteration Statement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2)</a:t>
            </a:r>
            <a:endParaRPr lang="en-US" dirty="0"/>
          </a:p>
        </p:txBody>
      </p:sp>
      <p:sp>
        <p:nvSpPr>
          <p:cNvPr id="3" name="Text Placeholder 2"/>
          <p:cNvSpPr>
            <a:spLocks noGrp="1"/>
          </p:cNvSpPr>
          <p:nvPr>
            <p:ph type="body" idx="1"/>
          </p:nvPr>
        </p:nvSpPr>
        <p:spPr/>
        <p:txBody>
          <a:bodyPr/>
          <a:lstStyle/>
          <a:p>
            <a:pPr marL="0" indent="0" eaLnBrk="1" hangingPunct="1">
              <a:buFont typeface="Wingdings 3" panose="05040102010807070707" pitchFamily="18" charset="2"/>
              <a:buNone/>
              <a:defRPr/>
            </a:pPr>
            <a:r>
              <a:rPr lang="en-US" sz="2400" b="1" dirty="0">
                <a:solidFill>
                  <a:srgbClr val="000000"/>
                </a:solidFill>
                <a:latin typeface="+mn-lt"/>
              </a:rPr>
              <a:t>do…while Statement </a:t>
            </a:r>
            <a:r>
              <a:rPr lang="en-US" sz="2400" b="1" dirty="0" smtClean="0">
                <a:solidFill>
                  <a:srgbClr val="000000"/>
                </a:solidFill>
                <a:latin typeface="+mn-lt"/>
              </a:rPr>
              <a:t>U</a:t>
            </a:r>
            <a:r>
              <a:rPr lang="en-US" sz="100" b="1" dirty="0" smtClean="0">
                <a:solidFill>
                  <a:srgbClr val="000000"/>
                </a:solidFill>
                <a:latin typeface="+mn-lt"/>
              </a:rPr>
              <a:t> </a:t>
            </a:r>
            <a:r>
              <a:rPr lang="en-US" sz="2400" b="1" dirty="0" smtClean="0">
                <a:solidFill>
                  <a:srgbClr val="000000"/>
                </a:solidFill>
                <a:latin typeface="+mn-lt"/>
              </a:rPr>
              <a:t>M</a:t>
            </a:r>
            <a:r>
              <a:rPr lang="en-US" sz="100" b="1" dirty="0" smtClean="0">
                <a:solidFill>
                  <a:srgbClr val="000000"/>
                </a:solidFill>
                <a:latin typeface="+mn-lt"/>
              </a:rPr>
              <a:t> </a:t>
            </a:r>
            <a:r>
              <a:rPr lang="en-US" sz="2400" b="1" dirty="0" smtClean="0">
                <a:solidFill>
                  <a:srgbClr val="000000"/>
                </a:solidFill>
                <a:latin typeface="+mn-lt"/>
              </a:rPr>
              <a:t>L </a:t>
            </a:r>
            <a:r>
              <a:rPr lang="en-US" sz="2400" b="1" dirty="0">
                <a:solidFill>
                  <a:srgbClr val="000000"/>
                </a:solidFill>
                <a:latin typeface="+mn-lt"/>
              </a:rPr>
              <a:t>Activity Diagram</a:t>
            </a:r>
          </a:p>
          <a:p>
            <a:pPr eaLnBrk="1" hangingPunct="1">
              <a:defRPr/>
            </a:pPr>
            <a:r>
              <a:rPr lang="en-US" sz="2400" dirty="0" smtClean="0">
                <a:solidFill>
                  <a:srgbClr val="000000"/>
                </a:solidFill>
                <a:latin typeface="+mn-lt"/>
              </a:rPr>
              <a:t>Figure 5.10 </a:t>
            </a:r>
            <a:r>
              <a:rPr lang="en-US" sz="2400" dirty="0">
                <a:solidFill>
                  <a:srgbClr val="000000"/>
                </a:solidFill>
                <a:latin typeface="+mn-lt"/>
              </a:rPr>
              <a:t>contains the </a:t>
            </a:r>
            <a:r>
              <a:rPr lang="en-US" sz="2400" dirty="0">
                <a:solidFill>
                  <a:srgbClr val="000000"/>
                </a:solidFill>
                <a:latin typeface="Consolas" panose="020B0609020204030204" pitchFamily="49" charset="0"/>
              </a:rPr>
              <a:t>do</a:t>
            </a:r>
            <a:r>
              <a:rPr lang="en-US" sz="2400" dirty="0">
                <a:solidFill>
                  <a:srgbClr val="000000"/>
                </a:solidFill>
                <a:latin typeface="+mn-lt"/>
              </a:rPr>
              <a:t>…</a:t>
            </a:r>
            <a:r>
              <a:rPr lang="en-US" sz="2400" dirty="0">
                <a:solidFill>
                  <a:srgbClr val="000000"/>
                </a:solidFill>
                <a:latin typeface="Consolas" panose="020B0609020204030204" pitchFamily="49" charset="0"/>
              </a:rPr>
              <a:t>while</a:t>
            </a:r>
            <a:r>
              <a:rPr lang="en-US" sz="2400" dirty="0">
                <a:solidFill>
                  <a:srgbClr val="000000"/>
                </a:solidFill>
                <a:latin typeface="+mn-lt"/>
              </a:rPr>
              <a:t> statement’s </a:t>
            </a:r>
            <a:r>
              <a:rPr lang="en-US" sz="2400" dirty="0" smtClean="0">
                <a:solidFill>
                  <a:srgbClr val="000000"/>
                </a:solidFill>
                <a:latin typeface="+mn-lt"/>
              </a:rPr>
              <a:t>U</a:t>
            </a:r>
            <a:r>
              <a:rPr lang="en-US" sz="100" dirty="0" smtClean="0">
                <a:solidFill>
                  <a:srgbClr val="000000"/>
                </a:solidFill>
                <a:latin typeface="+mn-lt"/>
              </a:rPr>
              <a:t> </a:t>
            </a:r>
            <a:r>
              <a:rPr lang="en-US" sz="2400" dirty="0" smtClean="0">
                <a:solidFill>
                  <a:srgbClr val="000000"/>
                </a:solidFill>
                <a:latin typeface="+mn-lt"/>
              </a:rPr>
              <a:t>M</a:t>
            </a:r>
            <a:r>
              <a:rPr lang="en-US" sz="100" dirty="0" smtClean="0">
                <a:solidFill>
                  <a:srgbClr val="000000"/>
                </a:solidFill>
                <a:latin typeface="+mn-lt"/>
              </a:rPr>
              <a:t> </a:t>
            </a:r>
            <a:r>
              <a:rPr lang="en-US" sz="2400" dirty="0" smtClean="0">
                <a:solidFill>
                  <a:srgbClr val="000000"/>
                </a:solidFill>
                <a:latin typeface="+mn-lt"/>
              </a:rPr>
              <a:t>L </a:t>
            </a:r>
            <a:r>
              <a:rPr lang="en-US" sz="2400" dirty="0">
                <a:solidFill>
                  <a:srgbClr val="000000"/>
                </a:solidFill>
                <a:latin typeface="+mn-lt"/>
              </a:rPr>
              <a:t>activity diagram, which makes it clear that the loop-continuation condition is not evaluated until after the loop performs its body at least once</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41715999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5.10 </a:t>
            </a:r>
            <a:r>
              <a:rPr lang="en-US" dirty="0" smtClean="0">
                <a:latin typeface="Consolas" panose="020B0609020204030204" pitchFamily="49" charset="0"/>
              </a:rPr>
              <a:t>Do…While</a:t>
            </a:r>
            <a:r>
              <a:rPr lang="en-US" dirty="0" smtClean="0"/>
              <a:t> </a:t>
            </a:r>
            <a:r>
              <a:rPr lang="en-US" dirty="0"/>
              <a:t>Iteration Statement </a:t>
            </a:r>
            <a:r>
              <a:rPr lang="en-US" dirty="0" smtClean="0"/>
              <a:t>U</a:t>
            </a:r>
            <a:r>
              <a:rPr lang="en-US" sz="100" dirty="0" smtClean="0"/>
              <a:t> </a:t>
            </a:r>
            <a:r>
              <a:rPr lang="en-US" dirty="0" smtClean="0"/>
              <a:t>M</a:t>
            </a:r>
            <a:r>
              <a:rPr lang="en-US" sz="100" dirty="0" smtClean="0"/>
              <a:t> </a:t>
            </a:r>
            <a:r>
              <a:rPr lang="en-US" dirty="0" smtClean="0"/>
              <a:t>L </a:t>
            </a:r>
            <a:r>
              <a:rPr lang="en-US" dirty="0"/>
              <a:t>Activity </a:t>
            </a:r>
            <a:r>
              <a:rPr lang="en-US" dirty="0" smtClean="0"/>
              <a:t>Diagram</a:t>
            </a:r>
            <a:endParaRPr lang="en-US" dirty="0"/>
          </a:p>
        </p:txBody>
      </p:sp>
      <p:pic>
        <p:nvPicPr>
          <p:cNvPr id="4" name="Picture 3" descr="A flowchart of a, do while statement. Start sequence and merge to display the counter value for which the corresponding statement is, c out left angle bracket left angle bracket counter left angle bracket left angle bracket double quote double quote semicolon. Then, increment the control variable by plus plus counter. A condition is checked to determine whether the looping should continue or not. If counter greater than 10, end sequence. If counter less than or equal to 10, merge and continue loop agai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674" y="1600933"/>
            <a:ext cx="6724652" cy="4540055"/>
          </a:xfrm>
          <a:prstGeom prst="rect">
            <a:avLst/>
          </a:prstGeom>
        </p:spPr>
      </p:pic>
    </p:spTree>
    <p:extLst>
      <p:ext uri="{BB962C8B-B14F-4D97-AF65-F5344CB8AC3E}">
        <p14:creationId xmlns:p14="http://schemas.microsoft.com/office/powerpoint/2010/main" val="3184155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tx2"/>
                </a:solidFill>
                <a:latin typeface="Times New Roman" panose="02020603050405020304" pitchFamily="18" charset="0"/>
                <a:cs typeface="Times New Roman" panose="02020603050405020304" pitchFamily="18" charset="0"/>
              </a:rPr>
              <a:t>5.9 </a:t>
            </a:r>
            <a:r>
              <a:rPr lang="en-US" sz="3200" dirty="0" smtClean="0">
                <a:solidFill>
                  <a:schemeClr val="tx2"/>
                </a:solidFill>
                <a:latin typeface="Consolas" panose="020B0609020204030204" pitchFamily="49" charset="0"/>
                <a:cs typeface="Times New Roman" panose="02020603050405020304" pitchFamily="18" charset="0"/>
              </a:rPr>
              <a:t>Switch</a:t>
            </a:r>
            <a:r>
              <a:rPr lang="en-US" sz="3200" dirty="0" smtClean="0">
                <a:solidFill>
                  <a:schemeClr val="tx2"/>
                </a:solidFill>
                <a:latin typeface="Times New Roman" panose="02020603050405020304" pitchFamily="18" charset="0"/>
                <a:cs typeface="Times New Roman" panose="02020603050405020304" pitchFamily="18" charset="0"/>
              </a:rPr>
              <a:t> </a:t>
            </a:r>
            <a:r>
              <a:rPr lang="en-US" sz="3200" dirty="0">
                <a:solidFill>
                  <a:schemeClr val="tx2"/>
                </a:solidFill>
                <a:latin typeface="Times New Roman" panose="02020603050405020304" pitchFamily="18" charset="0"/>
                <a:cs typeface="Times New Roman" panose="02020603050405020304" pitchFamily="18" charset="0"/>
              </a:rPr>
              <a:t>Multiple-Selection </a:t>
            </a:r>
            <a:r>
              <a:rPr lang="en-US" sz="3200" dirty="0" smtClean="0">
                <a:solidFill>
                  <a:schemeClr val="tx2"/>
                </a:solidFill>
                <a:latin typeface="Times New Roman" panose="02020603050405020304" pitchFamily="18" charset="0"/>
                <a:cs typeface="Times New Roman" panose="02020603050405020304" pitchFamily="18" charset="0"/>
              </a:rPr>
              <a:t>Statement</a:t>
            </a:r>
            <a:r>
              <a:rPr lang="en-US" dirty="0" smtClean="0">
                <a:solidFill>
                  <a:schemeClr val="tx2"/>
                </a:solidFill>
                <a:latin typeface="Times New Roman" panose="02020603050405020304" pitchFamily="18" charset="0"/>
                <a:cs typeface="Times New Roman" panose="02020603050405020304" pitchFamily="18" charset="0"/>
              </a:rPr>
              <a:t> </a:t>
            </a:r>
            <a:r>
              <a:rPr lang="en-US" sz="2000" b="0" dirty="0" smtClean="0">
                <a:solidFill>
                  <a:schemeClr val="tx2"/>
                </a:solidFill>
                <a:latin typeface="Times New Roman" panose="02020603050405020304" pitchFamily="18" charset="0"/>
                <a:cs typeface="Times New Roman" panose="02020603050405020304" pitchFamily="18" charset="0"/>
              </a:rPr>
              <a:t>(1 of 8)</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r>
              <a:rPr lang="en-US" altLang="en-US" sz="2200" dirty="0">
                <a:solidFill>
                  <a:srgbClr val="000000"/>
                </a:solidFill>
                <a:latin typeface="+mn-lt"/>
              </a:rPr>
              <a:t>The </a:t>
            </a:r>
            <a:r>
              <a:rPr lang="en-US" altLang="en-US" sz="2200" b="1" dirty="0">
                <a:solidFill>
                  <a:schemeClr val="tx1"/>
                </a:solidFill>
                <a:latin typeface="+mn-lt"/>
              </a:rPr>
              <a:t>switch multiple-selection</a:t>
            </a:r>
            <a:r>
              <a:rPr lang="en-US" altLang="en-US" sz="2200" dirty="0">
                <a:solidFill>
                  <a:srgbClr val="000000"/>
                </a:solidFill>
                <a:latin typeface="+mn-lt"/>
              </a:rPr>
              <a:t> statement performs many different actions based on the possible values of a variable or expression.</a:t>
            </a:r>
          </a:p>
          <a:p>
            <a:pPr eaLnBrk="1" hangingPunct="1"/>
            <a:r>
              <a:rPr lang="en-US" altLang="en-US" sz="2200" dirty="0">
                <a:solidFill>
                  <a:srgbClr val="000000"/>
                </a:solidFill>
                <a:latin typeface="+mn-lt"/>
              </a:rPr>
              <a:t>Each action is associated with the value of an </a:t>
            </a:r>
            <a:r>
              <a:rPr lang="en-US" altLang="en-US" sz="2200" b="1" dirty="0">
                <a:solidFill>
                  <a:schemeClr val="tx1"/>
                </a:solidFill>
                <a:latin typeface="+mn-lt"/>
              </a:rPr>
              <a:t>integral constant expression</a:t>
            </a:r>
            <a:r>
              <a:rPr lang="en-US" altLang="en-US" sz="2200" dirty="0">
                <a:solidFill>
                  <a:srgbClr val="000000"/>
                </a:solidFill>
                <a:latin typeface="+mn-lt"/>
              </a:rPr>
              <a:t> (i.e., any combination of character and integer constants that evaluates to a constant integer value).</a:t>
            </a:r>
          </a:p>
          <a:p>
            <a:r>
              <a:rPr lang="en-US" altLang="en-US" sz="2200" dirty="0" smtClean="0">
                <a:solidFill>
                  <a:srgbClr val="000000"/>
                </a:solidFill>
                <a:latin typeface="+mn-lt"/>
              </a:rPr>
              <a:t>Figure 5.11 </a:t>
            </a:r>
            <a:r>
              <a:rPr lang="en-US" altLang="en-US" sz="2200" dirty="0">
                <a:solidFill>
                  <a:srgbClr val="000000"/>
                </a:solidFill>
                <a:latin typeface="+mn-lt"/>
              </a:rPr>
              <a:t>calculates the class average of a set of numeric grades entered by the user, and uses a switch statement to determine whether each grade is the equivalent of an A, B, C, D or F and to increment the appropriate grade counter</a:t>
            </a:r>
            <a:r>
              <a:rPr lang="en-US" altLang="en-US" sz="2200" dirty="0" smtClean="0">
                <a:solidFill>
                  <a:srgbClr val="000000"/>
                </a:solidFill>
                <a:latin typeface="+mn-lt"/>
              </a:rPr>
              <a:t>.</a:t>
            </a:r>
            <a:endParaRPr lang="en-US" altLang="en-US" sz="2200" dirty="0">
              <a:solidFill>
                <a:srgbClr val="000000"/>
              </a:solidFill>
              <a:latin typeface="+mn-lt"/>
            </a:endParaRPr>
          </a:p>
        </p:txBody>
      </p:sp>
    </p:spTree>
    <p:extLst>
      <p:ext uri="{BB962C8B-B14F-4D97-AF65-F5344CB8AC3E}">
        <p14:creationId xmlns:p14="http://schemas.microsoft.com/office/powerpoint/2010/main" val="35153592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5.11 </a:t>
            </a:r>
            <a:r>
              <a:rPr lang="en-US" dirty="0"/>
              <a:t>Using a </a:t>
            </a:r>
            <a:r>
              <a:rPr lang="en-US" dirty="0">
                <a:latin typeface="Consolas" panose="020B0609020204030204" pitchFamily="49" charset="0"/>
              </a:rPr>
              <a:t>Switch</a:t>
            </a:r>
            <a:r>
              <a:rPr lang="en-US" dirty="0"/>
              <a:t> Statement to Count Letter </a:t>
            </a:r>
            <a:r>
              <a:rPr lang="en-US" dirty="0" smtClean="0"/>
              <a:t>Grades </a:t>
            </a:r>
            <a:r>
              <a:rPr lang="en-US" sz="2000" b="0" dirty="0" smtClean="0"/>
              <a:t>(1 of 3)</a:t>
            </a:r>
            <a:endParaRPr lang="en-US" sz="2000" b="0" dirty="0"/>
          </a:p>
        </p:txBody>
      </p:sp>
      <p:pic>
        <p:nvPicPr>
          <p:cNvPr id="4" name="Picture 3" descr="Computer code and output. The computer code has 74 lines. The lines read as follows. Line 1. forward slash forward slash F i g period 5 period 11 colon Letter Grades period c p p. Line 2. forward slash forward slash Using a switch statement to count letter grades period. Line 3. hash include left angle bracket i o stream right angle bracket. Line 4. hash include left angle bracket i o m a n i p right angle bracket. Line 5. using namespace s t d semicolon. Line 6. Blank. Line 7. i n t main left parenthesis right parenthesis left brace. Line 8, indented once. i n t total left brace 0 right brace semicolon forward slash forward slash sum of grades. Line 9, indented once. unsigned i n t grade Counter left brace 0 right brace semicolon forward slash forward slash number of grades entered. Line 10, indented once. unsigned i n t, a Count left brace 0 right brace semicolon forward slash forward slash count of A grades. Line 11, indented once. unsigned i n t, b Count left brace 0 right brace semicolon forward slash forward slash count of B grades. Line 12, indented once. unsigned i n t, c Count left brace 0 right brace semicolon forward slash forward slash count of C grades. Line 13, indented once. unsigned i n t, d Count left brace 0 right brace semicolon forward slash forward slash count of D grades. Line 14, indented once. unsigned i n t, f Count left brace 0 right brace semicolon forward slash forward slash count of F grades. Line 15. Blank. Line 16, indented once. c out left angle bracket left angle bracket double quote Enter the integer grades in the range 0 dash 100 period back slash n double quote. Line 17, indented twice. left angle bracket left angle bracket double quote Type the end dash of dash file indicator to terminate input colon back slash n double quote. Line 18, indented twice. left angle bracket left angle bracket double quote On UNIX forward slash Linux forward slash Mac OS X type left angle bracket Ctrl right angle bracket d then press Enter back slash n double quote. Line 19, indented twice. left angle bracket left angle bracket double quote On Windows type left angle bracket Ctrl right angle bracket z then press Enter back slash n double quote semicolon. Line 20. Blank. Line 21, indented once. i n t grade semicolon. Line 22. Blank. Line 23, indented once. forward slash forward slash loop until user enters the end dash of dash file indicator. Line 24, indented once. while left parenthesis c in right angle bracket right angle bracket grade right parenthesis left brace. Line 25, indented twice. total plus equals grade semicolon forward slash forward slash add grade to total. Line 26, indented twice. plus plus grade Counter semicolon forward slash forward slash increment number of grades. Line 27. Blank. Line 28, indented twice. forward slash forward slash increment appropriate letter dash grade counter. Line 29, indented twice. switch left parenthesis grade forward slash 10 right parenthesis left brace. Line 30, indented 3 times. case 9 colon forward slash forward slash grade was between 90. Line 31, indented 3 times. case 10 colon forward slash forward slash and 100 comma inclusive. Line 32, indented 4 times. plus plus a Count semicolon. Line 33, indented 4 times. break semicolon forward slash forward slash exits switch. Line 34. Blank. Line 35, indented 3 times. case 8 colon forward slash forward slash grade was between 80 and 89. Line 36, indented 4 times. plus plus b Count semicolon. Line 37, indented 4 times. break semicolon forward slash forward slash exits switch. Line 38. Blank. Line 39, indented 3 times. case 7 colon forward slash forward slash grade was between 70 and 79. Line 40, indented 4 times. plus plus c Count semicolon. Line 41, indented 4 times. break semicolon forward slash forward slash exits switch. Line 42.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616" y="1518254"/>
            <a:ext cx="4151513" cy="4590751"/>
          </a:xfrm>
          <a:prstGeom prst="rect">
            <a:avLst/>
          </a:prstGeom>
        </p:spPr>
      </p:pic>
    </p:spTree>
    <p:extLst>
      <p:ext uri="{BB962C8B-B14F-4D97-AF65-F5344CB8AC3E}">
        <p14:creationId xmlns:p14="http://schemas.microsoft.com/office/powerpoint/2010/main" val="287430613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5.11 Using a </a:t>
            </a:r>
            <a:r>
              <a:rPr lang="en-US" dirty="0" smtClean="0">
                <a:latin typeface="Consolas" panose="020B0609020204030204" pitchFamily="49" charset="0"/>
              </a:rPr>
              <a:t>Switch</a:t>
            </a:r>
            <a:r>
              <a:rPr lang="en-US" dirty="0" smtClean="0"/>
              <a:t> Statement to Count Letter Grades </a:t>
            </a:r>
            <a:r>
              <a:rPr lang="en-US" sz="2000" b="0" dirty="0" smtClean="0"/>
              <a:t>(2 of 3)</a:t>
            </a:r>
            <a:endParaRPr lang="en-US" sz="2000" b="0" dirty="0"/>
          </a:p>
        </p:txBody>
      </p:sp>
      <p:pic>
        <p:nvPicPr>
          <p:cNvPr id="4" name="Picture 3" descr="The code continues. Line 43, indented 3 times. case 6 colon forward slash forward slash grade was between 60 and 69. Line 44, indented 4 times. plus plus d Count semicolon. Line 45, indented 4 times. break semicolon forward slash forward slash exits switch. Line 46. Blank. Line 47, indented 3 times. default colon forward slash forward slash grade was less than 60. Line 48, indented 4 times. plus plus f Count semicolon. Line 49, indented 4 times. break semicolon forward slash forward slash optional semicolon exits switch anyway. Line 50, indented twice. right brace forward slash forward slash end switch. Lines 29 to 50 are highlighted. Line 51, indented once. right brace forward slash forward slash end while. Line 52. Blank. Line 53, indented once. forward slash forward slash set floating dash point number format. Line 54, indented once. c out left angle bracket left angle bracket fixed left angle bracket left angle bracket set precision left parenthesis 2 right parenthesis semicolon. Line 55. Blank. Line 56, indented once. forward slash forward slash display grade report. Line 57, indented once. c out left angle bracket left angle bracket double quote back slash n Grade Report colon back slash n double quote semicolon. Line 58. Blank. Line 59, indented once. forward slash forward slash if user entered at least one grade incomplete line of code. Line 60, indented once. if left parenthesis grade Counter exclamation point equals 0 right parenthesis left brace. Line 61, indented twice. forward slash forward slash calculate average of all grades entered. Line 62, indented twice. double average equals static underscore cast left angle bracket double right angle bracket left parenthesis total right parenthesis forward slash grade Counter semicolon. Line 63. Blank. Line 64, indented twice. forward slash forward slash output summary of results. Line 65, indented twice. c out left angle bracket left angle bracket double quote Total of the double quote left angle bracket left angle bracket grade Counter left angle bracket left angle bracket double quote grades entered is double quote. Line 66, indented 3 times. left angle bracket left angle bracket total left angle bracket left angle bracket double quote back slash n Class average is double quote left angle bracket left angle bracket average. Line 67, indented 3 times. left angle bracket left angle bracket double quote back slash n Number of students who received each grade colon double quote. Line 68, indented 3 times. left angle bracket left angle bracket double quote back slash n A colon double quote left angle bracket left angle bracket a Count left angle bracket left angle bracket double quote back slash n B colon double quote left angle bracket left angle bracket b Count left angle bracket left angle bracket double quote back slash n C colon double quote left angle bracket left angle bracket c Count. Line 69, indented 3 times. left angle bracket left angle bracket double quote back slash n D colon double quote left angle bracket left angle bracket d Count left angle bracket left angle bracket double quote back slash n F colon double quote left angle bracket left angle bracket f Count left angle bracket left angle bracket end l semicolon. Line 70, indented once. right brace. Line 71, indented once. else left brace forward slash forward slash no grades were entered comma so output appropriate message. Line 72, indented twice. c out left angle bracket left angle bracket double quote No grades were entered double quote left angle bracket left angle bracket end l semicolon. Line 73, indented once. right brace. Line 74. right brace. The computer code output has 24 lines. The lines read as follows. Line 1. Enter the integer grades in the range 0 dash 100 period. Line 2. Type the end dash of dash file indicator to terminate input colon. Line 3, indented once. On UNIX forward slash Linux forward slash Mac O S X type left angle bracket C t r l right angle bracket d then press Enter. Line 4, indented once. On Windows type left angle bracket C t r l right angle bracket z then press Enter. Line 5. 99. Line 6. 92. Line 7. 45. Line 8. 57. Line 9. 63. Line 10. 71. Line 11. 76. Line 12. 85. Line 13. 90. Line 14. 100. Line 15. caret Z. Line 16. Grade Report colon. Line 17. Total of the 10 grades entered is 778. Line 18. Class average is 77 period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997" y="1364493"/>
            <a:ext cx="3611663" cy="4967577"/>
          </a:xfrm>
          <a:prstGeom prst="rect">
            <a:avLst/>
          </a:prstGeom>
        </p:spPr>
      </p:pic>
    </p:spTree>
    <p:extLst>
      <p:ext uri="{BB962C8B-B14F-4D97-AF65-F5344CB8AC3E}">
        <p14:creationId xmlns:p14="http://schemas.microsoft.com/office/powerpoint/2010/main" val="38878387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5.2 </a:t>
            </a:r>
            <a:r>
              <a:rPr lang="en-US" dirty="0" smtClean="0">
                <a:solidFill>
                  <a:schemeClr val="tx2"/>
                </a:solidFill>
                <a:latin typeface="Times New Roman" panose="02020603050405020304" pitchFamily="18" charset="0"/>
                <a:cs typeface="Times New Roman" panose="02020603050405020304" pitchFamily="18" charset="0"/>
              </a:rPr>
              <a:t>Essentials </a:t>
            </a:r>
            <a:r>
              <a:rPr lang="en-US" dirty="0">
                <a:solidFill>
                  <a:schemeClr val="tx2"/>
                </a:solidFill>
                <a:latin typeface="Times New Roman" panose="02020603050405020304" pitchFamily="18" charset="0"/>
                <a:cs typeface="Times New Roman" panose="02020603050405020304" pitchFamily="18" charset="0"/>
              </a:rPr>
              <a:t>of Counter-Controlled </a:t>
            </a:r>
            <a:r>
              <a:rPr lang="en-US" dirty="0" smtClean="0">
                <a:solidFill>
                  <a:schemeClr val="tx2"/>
                </a:solidFill>
                <a:latin typeface="Times New Roman" panose="02020603050405020304" pitchFamily="18" charset="0"/>
                <a:cs typeface="Times New Roman" panose="02020603050405020304" pitchFamily="18" charset="0"/>
              </a:rPr>
              <a:t>Iteration </a:t>
            </a:r>
            <a:r>
              <a:rPr lang="en-US" sz="2000" b="0" dirty="0" smtClean="0">
                <a:solidFill>
                  <a:schemeClr val="tx2"/>
                </a:solidFill>
                <a:latin typeface="Times New Roman" panose="02020603050405020304" pitchFamily="18" charset="0"/>
                <a:cs typeface="Times New Roman" panose="02020603050405020304" pitchFamily="18" charset="0"/>
              </a:rPr>
              <a:t>(1 of 2)</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cs typeface="Arial" panose="020B0604020202020204" pitchFamily="34" charset="0"/>
              </a:rPr>
              <a:t>Counter-controlled iteration requires</a:t>
            </a:r>
          </a:p>
          <a:p>
            <a:pPr lvl="1"/>
            <a:r>
              <a:rPr lang="en-US" altLang="en-US" sz="2400" dirty="0">
                <a:solidFill>
                  <a:srgbClr val="000000"/>
                </a:solidFill>
                <a:latin typeface="+mn-lt"/>
                <a:cs typeface="Arial" panose="020B0604020202020204" pitchFamily="34" charset="0"/>
              </a:rPr>
              <a:t>a </a:t>
            </a:r>
            <a:r>
              <a:rPr lang="en-US" altLang="en-US" sz="2400" b="1" dirty="0">
                <a:solidFill>
                  <a:schemeClr val="tx1"/>
                </a:solidFill>
                <a:latin typeface="+mn-lt"/>
                <a:cs typeface="Arial" panose="020B0604020202020204" pitchFamily="34" charset="0"/>
              </a:rPr>
              <a:t>control variable</a:t>
            </a:r>
            <a:r>
              <a:rPr lang="en-US" altLang="en-US" sz="2400" dirty="0">
                <a:solidFill>
                  <a:srgbClr val="000000"/>
                </a:solidFill>
                <a:latin typeface="+mn-lt"/>
                <a:cs typeface="Arial" panose="020B0604020202020204" pitchFamily="34" charset="0"/>
              </a:rPr>
              <a:t> (or loop counter)</a:t>
            </a:r>
          </a:p>
          <a:p>
            <a:pPr lvl="1"/>
            <a:r>
              <a:rPr lang="en-US" altLang="en-US" sz="2400" dirty="0">
                <a:solidFill>
                  <a:srgbClr val="000000"/>
                </a:solidFill>
                <a:latin typeface="+mn-lt"/>
                <a:cs typeface="Arial" panose="020B0604020202020204" pitchFamily="34" charset="0"/>
              </a:rPr>
              <a:t>the control variable’s </a:t>
            </a:r>
            <a:r>
              <a:rPr lang="en-US" altLang="en-US" sz="2400" b="1" dirty="0">
                <a:solidFill>
                  <a:schemeClr val="tx1"/>
                </a:solidFill>
                <a:latin typeface="+mn-lt"/>
                <a:cs typeface="Arial" panose="020B0604020202020204" pitchFamily="34" charset="0"/>
              </a:rPr>
              <a:t>initial value</a:t>
            </a:r>
          </a:p>
          <a:p>
            <a:pPr lvl="1"/>
            <a:r>
              <a:rPr lang="en-US" altLang="en-US" sz="2400" dirty="0">
                <a:solidFill>
                  <a:srgbClr val="000000"/>
                </a:solidFill>
                <a:latin typeface="+mn-lt"/>
                <a:cs typeface="Arial" panose="020B0604020202020204" pitchFamily="34" charset="0"/>
              </a:rPr>
              <a:t>the control variable’s </a:t>
            </a:r>
            <a:r>
              <a:rPr lang="en-US" altLang="en-US" sz="2400" b="1" dirty="0">
                <a:solidFill>
                  <a:schemeClr val="tx1"/>
                </a:solidFill>
                <a:latin typeface="+mn-lt"/>
                <a:cs typeface="Arial" panose="020B0604020202020204" pitchFamily="34" charset="0"/>
              </a:rPr>
              <a:t>increment</a:t>
            </a:r>
            <a:r>
              <a:rPr lang="en-US" altLang="en-US" sz="2400" dirty="0">
                <a:solidFill>
                  <a:srgbClr val="000000"/>
                </a:solidFill>
                <a:latin typeface="+mn-lt"/>
                <a:cs typeface="Arial" panose="020B0604020202020204" pitchFamily="34" charset="0"/>
              </a:rPr>
              <a:t> that’s applied during each iteration of the loop</a:t>
            </a:r>
          </a:p>
          <a:p>
            <a:pPr lvl="1"/>
            <a:r>
              <a:rPr lang="en-US" altLang="en-US" sz="2400" dirty="0">
                <a:solidFill>
                  <a:srgbClr val="000000"/>
                </a:solidFill>
                <a:latin typeface="+mn-lt"/>
                <a:cs typeface="Arial" panose="020B0604020202020204" pitchFamily="34" charset="0"/>
              </a:rPr>
              <a:t>the </a:t>
            </a:r>
            <a:r>
              <a:rPr lang="en-US" altLang="en-US" sz="2400" b="1" dirty="0">
                <a:solidFill>
                  <a:schemeClr val="tx1"/>
                </a:solidFill>
                <a:latin typeface="+mn-lt"/>
                <a:cs typeface="Arial" panose="020B0604020202020204" pitchFamily="34" charset="0"/>
              </a:rPr>
              <a:t>loop-continuation condition </a:t>
            </a:r>
            <a:r>
              <a:rPr lang="en-US" altLang="en-US" sz="2400" dirty="0">
                <a:solidFill>
                  <a:srgbClr val="000000"/>
                </a:solidFill>
                <a:latin typeface="+mn-lt"/>
                <a:cs typeface="Arial" panose="020B0604020202020204" pitchFamily="34" charset="0"/>
              </a:rPr>
              <a:t>that determines if looping should continue</a:t>
            </a:r>
            <a:r>
              <a:rPr lang="en-US" altLang="en-US" sz="2400" dirty="0" smtClean="0">
                <a:solidFill>
                  <a:srgbClr val="000000"/>
                </a:solidFill>
                <a:latin typeface="+mn-lt"/>
                <a:cs typeface="Arial" panose="020B0604020202020204" pitchFamily="34" charset="0"/>
              </a:rPr>
              <a:t>.</a:t>
            </a:r>
            <a:endParaRPr lang="en-US" altLang="en-US" sz="2400" dirty="0">
              <a:solidFill>
                <a:srgbClr val="000000"/>
              </a:solidFill>
              <a:latin typeface="+mn-lt"/>
              <a:cs typeface="Arial" panose="020B0604020202020204" pitchFamily="34" charset="0"/>
            </a:endParaRPr>
          </a:p>
        </p:txBody>
      </p:sp>
    </p:spTree>
    <p:extLst>
      <p:ext uri="{BB962C8B-B14F-4D97-AF65-F5344CB8AC3E}">
        <p14:creationId xmlns:p14="http://schemas.microsoft.com/office/powerpoint/2010/main" val="15140861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5.11 </a:t>
            </a:r>
            <a:r>
              <a:rPr lang="en-US" dirty="0"/>
              <a:t>Using a </a:t>
            </a:r>
            <a:r>
              <a:rPr lang="en-US" dirty="0">
                <a:latin typeface="Consolas" panose="020B0609020204030204" pitchFamily="49" charset="0"/>
              </a:rPr>
              <a:t>Switch</a:t>
            </a:r>
            <a:r>
              <a:rPr lang="en-US" dirty="0"/>
              <a:t> Statement to Count Letter </a:t>
            </a:r>
            <a:r>
              <a:rPr lang="en-US" dirty="0" smtClean="0"/>
              <a:t>Grades </a:t>
            </a:r>
            <a:r>
              <a:rPr lang="en-US" sz="2000" b="0" dirty="0" smtClean="0"/>
              <a:t>(3 of 3)</a:t>
            </a:r>
            <a:endParaRPr lang="en-US" sz="2000" b="0" dirty="0"/>
          </a:p>
        </p:txBody>
      </p:sp>
      <p:pic>
        <p:nvPicPr>
          <p:cNvPr id="5" name="Picture 4" descr="The output continues. Line 19. Number of students who received each grade colon. Line 20. A colon 4. Line 21. B colon 1. Line 22. C colon 2. Line 23. D colon 1. Line 24. F colon 2."/>
          <p:cNvPicPr>
            <a:picLocks noChangeAspect="1"/>
          </p:cNvPicPr>
          <p:nvPr/>
        </p:nvPicPr>
        <p:blipFill>
          <a:blip r:embed="rId2"/>
          <a:stretch>
            <a:fillRect/>
          </a:stretch>
        </p:blipFill>
        <p:spPr>
          <a:xfrm>
            <a:off x="1330418" y="2744390"/>
            <a:ext cx="6483163" cy="1369219"/>
          </a:xfrm>
          <a:prstGeom prst="rect">
            <a:avLst/>
          </a:prstGeom>
        </p:spPr>
      </p:pic>
    </p:spTree>
    <p:extLst>
      <p:ext uri="{BB962C8B-B14F-4D97-AF65-F5344CB8AC3E}">
        <p14:creationId xmlns:p14="http://schemas.microsoft.com/office/powerpoint/2010/main" val="185220927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latin typeface="Times New Roman" panose="02020603050405020304" pitchFamily="18" charset="0"/>
                <a:cs typeface="Times New Roman" panose="02020603050405020304" pitchFamily="18" charset="0"/>
              </a:rPr>
              <a:t>5.9 </a:t>
            </a:r>
            <a:r>
              <a:rPr lang="en-US" sz="3200" dirty="0">
                <a:solidFill>
                  <a:schemeClr val="tx2"/>
                </a:solidFill>
                <a:latin typeface="Consolas" panose="020B0609020204030204" pitchFamily="49" charset="0"/>
                <a:cs typeface="Times New Roman" panose="02020603050405020304" pitchFamily="18" charset="0"/>
              </a:rPr>
              <a:t>Switch</a:t>
            </a:r>
            <a:r>
              <a:rPr lang="en-US" sz="3200" dirty="0">
                <a:solidFill>
                  <a:schemeClr val="tx2"/>
                </a:solidFill>
                <a:latin typeface="Times New Roman" panose="02020603050405020304" pitchFamily="18" charset="0"/>
                <a:cs typeface="Times New Roman" panose="02020603050405020304" pitchFamily="18" charset="0"/>
              </a:rPr>
              <a:t> Multiple-Selection Statement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8)</a:t>
            </a:r>
            <a:endParaRPr lang="en-US" sz="2000" dirty="0"/>
          </a:p>
        </p:txBody>
      </p:sp>
      <p:sp>
        <p:nvSpPr>
          <p:cNvPr id="3" name="Text Placeholder 2"/>
          <p:cNvSpPr>
            <a:spLocks noGrp="1"/>
          </p:cNvSpPr>
          <p:nvPr>
            <p:ph type="body" idx="1"/>
          </p:nvPr>
        </p:nvSpPr>
        <p:spPr/>
        <p:txBody>
          <a:bodyPr/>
          <a:lstStyle/>
          <a:p>
            <a:r>
              <a:rPr lang="en-US" altLang="en-US" sz="2400" dirty="0">
                <a:solidFill>
                  <a:srgbClr val="000000"/>
                </a:solidFill>
                <a:latin typeface="Arial (Body)"/>
              </a:rPr>
              <a:t>Lines 16–19 prompt the user to enter integer grades or type the end-of-file indicator to terminate the input</a:t>
            </a:r>
            <a:r>
              <a:rPr lang="en-US" altLang="en-US" sz="2400" dirty="0" smtClean="0">
                <a:solidFill>
                  <a:srgbClr val="000000"/>
                </a:solidFill>
                <a:latin typeface="Arial (Body)"/>
              </a:rPr>
              <a:t>.</a:t>
            </a:r>
            <a:endParaRPr lang="en-US" altLang="en-US" sz="2400" dirty="0">
              <a:solidFill>
                <a:srgbClr val="000000"/>
              </a:solidFill>
              <a:latin typeface="Arial (Body)"/>
            </a:endParaRPr>
          </a:p>
          <a:p>
            <a:r>
              <a:rPr lang="en-US" altLang="en-US" sz="2400" dirty="0">
                <a:solidFill>
                  <a:srgbClr val="000000"/>
                </a:solidFill>
                <a:latin typeface="Arial (Body)"/>
              </a:rPr>
              <a:t>The end-of-file indicator is a system-dependent keystroke combination used to indicate that there’s no more data to input</a:t>
            </a:r>
            <a:r>
              <a:rPr lang="en-US" altLang="en-US" sz="2400" dirty="0" smtClean="0">
                <a:solidFill>
                  <a:srgbClr val="000000"/>
                </a:solidFill>
                <a:latin typeface="Arial (Body)"/>
              </a:rPr>
              <a:t>.</a:t>
            </a:r>
            <a:endParaRPr lang="en-US" altLang="en-US" sz="2400" dirty="0">
              <a:solidFill>
                <a:srgbClr val="000000"/>
              </a:solidFill>
              <a:latin typeface="Arial (Body)"/>
            </a:endParaRPr>
          </a:p>
          <a:p>
            <a:r>
              <a:rPr lang="en-US" altLang="en-US" sz="2400" dirty="0">
                <a:solidFill>
                  <a:srgbClr val="000000"/>
                </a:solidFill>
                <a:latin typeface="Arial (Body)"/>
              </a:rPr>
              <a:t>In Chapter 14, File Processing, you’ll see how the end-of-file indicator is used when a program reads its input from a file</a:t>
            </a:r>
            <a:r>
              <a:rPr lang="en-US" altLang="en-US" sz="2400" dirty="0" smtClean="0">
                <a:solidFill>
                  <a:srgbClr val="000000"/>
                </a:solidFill>
                <a:latin typeface="Arial (Body)"/>
              </a:rPr>
              <a:t>.</a:t>
            </a:r>
            <a:endParaRPr lang="en-US" altLang="en-US" sz="2400" dirty="0">
              <a:solidFill>
                <a:srgbClr val="000000"/>
              </a:solidFill>
              <a:latin typeface="Arial (Body)"/>
            </a:endParaRPr>
          </a:p>
        </p:txBody>
      </p:sp>
    </p:spTree>
    <p:extLst>
      <p:ext uri="{BB962C8B-B14F-4D97-AF65-F5344CB8AC3E}">
        <p14:creationId xmlns:p14="http://schemas.microsoft.com/office/powerpoint/2010/main" val="304288833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latin typeface="Times New Roman" panose="02020603050405020304" pitchFamily="18" charset="0"/>
                <a:cs typeface="Times New Roman" panose="02020603050405020304" pitchFamily="18" charset="0"/>
              </a:rPr>
              <a:t>5.9 </a:t>
            </a:r>
            <a:r>
              <a:rPr lang="en-US" sz="3200" dirty="0">
                <a:solidFill>
                  <a:schemeClr val="tx2"/>
                </a:solidFill>
                <a:latin typeface="Consolas" panose="020B0609020204030204" pitchFamily="49" charset="0"/>
                <a:cs typeface="Times New Roman" panose="02020603050405020304" pitchFamily="18" charset="0"/>
              </a:rPr>
              <a:t>Switch</a:t>
            </a:r>
            <a:r>
              <a:rPr lang="en-US" sz="3200" dirty="0">
                <a:solidFill>
                  <a:schemeClr val="tx2"/>
                </a:solidFill>
                <a:latin typeface="Times New Roman" panose="02020603050405020304" pitchFamily="18" charset="0"/>
                <a:cs typeface="Times New Roman" panose="02020603050405020304" pitchFamily="18" charset="0"/>
              </a:rPr>
              <a:t> Multiple-Selection Statement </a:t>
            </a:r>
            <a:r>
              <a:rPr lang="en-US" sz="2000" b="0" dirty="0" smtClean="0">
                <a:solidFill>
                  <a:schemeClr val="tx2"/>
                </a:solidFill>
                <a:latin typeface="Times New Roman" panose="02020603050405020304" pitchFamily="18" charset="0"/>
                <a:cs typeface="Times New Roman" panose="02020603050405020304" pitchFamily="18" charset="0"/>
              </a:rPr>
              <a:t>(3 </a:t>
            </a:r>
            <a:r>
              <a:rPr lang="en-US" sz="2000" b="0" dirty="0">
                <a:solidFill>
                  <a:schemeClr val="tx2"/>
                </a:solidFill>
                <a:latin typeface="Times New Roman" panose="02020603050405020304" pitchFamily="18" charset="0"/>
                <a:cs typeface="Times New Roman" panose="02020603050405020304" pitchFamily="18" charset="0"/>
              </a:rPr>
              <a:t>of 8)</a:t>
            </a:r>
            <a:endParaRPr lang="en-US" sz="2000" dirty="0"/>
          </a:p>
        </p:txBody>
      </p:sp>
      <p:sp>
        <p:nvSpPr>
          <p:cNvPr id="3" name="Text Placeholder 2"/>
          <p:cNvSpPr>
            <a:spLocks noGrp="1"/>
          </p:cNvSpPr>
          <p:nvPr>
            <p:ph type="body" idx="1"/>
          </p:nvPr>
        </p:nvSpPr>
        <p:spPr/>
        <p:txBody>
          <a:bodyPr/>
          <a:lstStyle/>
          <a:p>
            <a:r>
              <a:rPr lang="en-US" altLang="en-US" sz="2400" dirty="0">
                <a:solidFill>
                  <a:srgbClr val="000000"/>
                </a:solidFill>
                <a:latin typeface="+mn-lt"/>
              </a:rPr>
              <a:t>On </a:t>
            </a:r>
            <a:r>
              <a:rPr lang="en-US" altLang="en-US" sz="2400" dirty="0" smtClean="0">
                <a:solidFill>
                  <a:srgbClr val="000000"/>
                </a:solidFill>
                <a:latin typeface="+mn-lt"/>
              </a:rPr>
              <a:t>U</a:t>
            </a:r>
            <a:r>
              <a:rPr lang="en-US" altLang="en-US" sz="100" dirty="0" smtClean="0">
                <a:solidFill>
                  <a:srgbClr val="000000"/>
                </a:solidFill>
                <a:latin typeface="+mn-lt"/>
              </a:rPr>
              <a:t> </a:t>
            </a:r>
            <a:r>
              <a:rPr lang="en-US" altLang="en-US" sz="2400" dirty="0" smtClean="0">
                <a:solidFill>
                  <a:srgbClr val="000000"/>
                </a:solidFill>
                <a:latin typeface="+mn-lt"/>
              </a:rPr>
              <a:t>N</a:t>
            </a:r>
            <a:r>
              <a:rPr lang="en-US" altLang="en-US" sz="100" dirty="0" smtClean="0">
                <a:solidFill>
                  <a:srgbClr val="000000"/>
                </a:solidFill>
                <a:latin typeface="+mn-lt"/>
              </a:rPr>
              <a:t> </a:t>
            </a:r>
            <a:r>
              <a:rPr lang="en-US" altLang="en-US" sz="2400" dirty="0" smtClean="0">
                <a:solidFill>
                  <a:srgbClr val="000000"/>
                </a:solidFill>
                <a:latin typeface="+mn-lt"/>
              </a:rPr>
              <a:t>I</a:t>
            </a:r>
            <a:r>
              <a:rPr lang="en-US" altLang="en-US" sz="100" dirty="0" smtClean="0">
                <a:solidFill>
                  <a:srgbClr val="000000"/>
                </a:solidFill>
                <a:latin typeface="+mn-lt"/>
              </a:rPr>
              <a:t> </a:t>
            </a:r>
            <a:r>
              <a:rPr lang="en-US" altLang="en-US" sz="2400" dirty="0" smtClean="0">
                <a:solidFill>
                  <a:srgbClr val="000000"/>
                </a:solidFill>
                <a:latin typeface="+mn-lt"/>
              </a:rPr>
              <a:t>X/Linux/Mac O</a:t>
            </a:r>
            <a:r>
              <a:rPr lang="en-US" altLang="en-US" sz="100" dirty="0" smtClean="0">
                <a:solidFill>
                  <a:srgbClr val="000000"/>
                </a:solidFill>
                <a:latin typeface="+mn-lt"/>
              </a:rPr>
              <a:t> </a:t>
            </a:r>
            <a:r>
              <a:rPr lang="en-US" altLang="en-US" sz="2400" dirty="0" smtClean="0">
                <a:solidFill>
                  <a:srgbClr val="000000"/>
                </a:solidFill>
                <a:latin typeface="+mn-lt"/>
              </a:rPr>
              <a:t>S </a:t>
            </a:r>
            <a:r>
              <a:rPr lang="en-US" altLang="en-US" sz="2400" dirty="0">
                <a:solidFill>
                  <a:srgbClr val="000000"/>
                </a:solidFill>
                <a:latin typeface="+mn-lt"/>
              </a:rPr>
              <a:t>X systems, end-of-file is entered by typing the following sequence on a line by itself</a:t>
            </a:r>
          </a:p>
          <a:p>
            <a:pPr lvl="1"/>
            <a:r>
              <a:rPr lang="en-US" altLang="en-US" sz="2400" dirty="0">
                <a:solidFill>
                  <a:srgbClr val="000000"/>
                </a:solidFill>
                <a:latin typeface="+mn-lt"/>
              </a:rPr>
              <a:t>&lt;</a:t>
            </a:r>
            <a:r>
              <a:rPr lang="en-US" altLang="en-US" sz="2400" dirty="0" smtClean="0">
                <a:solidFill>
                  <a:srgbClr val="000000"/>
                </a:solidFill>
                <a:latin typeface="+mn-lt"/>
              </a:rPr>
              <a:t>C</a:t>
            </a:r>
            <a:r>
              <a:rPr lang="en-US" altLang="en-US" sz="100" dirty="0" smtClean="0">
                <a:solidFill>
                  <a:srgbClr val="000000"/>
                </a:solidFill>
                <a:latin typeface="+mn-lt"/>
              </a:rPr>
              <a:t> </a:t>
            </a:r>
            <a:r>
              <a:rPr lang="en-US" altLang="en-US" sz="2400" dirty="0" smtClean="0">
                <a:solidFill>
                  <a:srgbClr val="000000"/>
                </a:solidFill>
                <a:latin typeface="+mn-lt"/>
              </a:rPr>
              <a:t>t</a:t>
            </a:r>
            <a:r>
              <a:rPr lang="en-US" altLang="en-US" sz="100" dirty="0" smtClean="0">
                <a:solidFill>
                  <a:srgbClr val="000000"/>
                </a:solidFill>
                <a:latin typeface="+mn-lt"/>
              </a:rPr>
              <a:t> </a:t>
            </a:r>
            <a:r>
              <a:rPr lang="en-US" altLang="en-US" sz="2400" dirty="0" smtClean="0">
                <a:solidFill>
                  <a:srgbClr val="000000"/>
                </a:solidFill>
                <a:latin typeface="+mn-lt"/>
              </a:rPr>
              <a:t>r</a:t>
            </a:r>
            <a:r>
              <a:rPr lang="en-US" altLang="en-US" sz="100" dirty="0" smtClean="0">
                <a:solidFill>
                  <a:srgbClr val="000000"/>
                </a:solidFill>
                <a:latin typeface="+mn-lt"/>
              </a:rPr>
              <a:t> </a:t>
            </a:r>
            <a:r>
              <a:rPr lang="en-US" altLang="en-US" sz="2400" dirty="0" smtClean="0">
                <a:solidFill>
                  <a:srgbClr val="000000"/>
                </a:solidFill>
                <a:latin typeface="+mn-lt"/>
              </a:rPr>
              <a:t>l</a:t>
            </a:r>
            <a:r>
              <a:rPr lang="en-US" altLang="en-US" sz="2400" dirty="0">
                <a:solidFill>
                  <a:srgbClr val="000000"/>
                </a:solidFill>
                <a:latin typeface="+mn-lt"/>
              </a:rPr>
              <a:t>&gt; </a:t>
            </a:r>
            <a:r>
              <a:rPr lang="en-US" altLang="en-US" sz="2400" dirty="0" smtClean="0">
                <a:solidFill>
                  <a:srgbClr val="000000"/>
                </a:solidFill>
                <a:latin typeface="+mn-lt"/>
              </a:rPr>
              <a:t>d</a:t>
            </a:r>
            <a:endParaRPr lang="en-US" altLang="en-US" sz="2400" dirty="0">
              <a:solidFill>
                <a:srgbClr val="000000"/>
              </a:solidFill>
              <a:latin typeface="+mn-lt"/>
            </a:endParaRPr>
          </a:p>
          <a:p>
            <a:pPr lvl="1"/>
            <a:r>
              <a:rPr lang="en-US" altLang="en-US" sz="2400" dirty="0">
                <a:solidFill>
                  <a:srgbClr val="000000"/>
                </a:solidFill>
                <a:latin typeface="+mn-lt"/>
              </a:rPr>
              <a:t>This notation means to simultaneously press both the Ctrl key and the d key</a:t>
            </a:r>
            <a:r>
              <a:rPr lang="en-US" altLang="en-US" sz="2400" dirty="0" smtClean="0">
                <a:solidFill>
                  <a:srgbClr val="000000"/>
                </a:solidFill>
                <a:latin typeface="+mn-lt"/>
              </a:rPr>
              <a:t>.</a:t>
            </a:r>
            <a:endParaRPr lang="en-US" altLang="en-US" sz="2400" dirty="0">
              <a:solidFill>
                <a:srgbClr val="000000"/>
              </a:solidFill>
              <a:latin typeface="+mn-lt"/>
            </a:endParaRPr>
          </a:p>
          <a:p>
            <a:r>
              <a:rPr lang="en-US" altLang="en-US" sz="2400" dirty="0">
                <a:solidFill>
                  <a:srgbClr val="000000"/>
                </a:solidFill>
                <a:latin typeface="+mn-lt"/>
              </a:rPr>
              <a:t>On Windows systems, end-of-file can be entered by </a:t>
            </a:r>
            <a:r>
              <a:rPr lang="en-US" altLang="en-US" sz="2400" dirty="0" smtClean="0">
                <a:solidFill>
                  <a:srgbClr val="000000"/>
                </a:solidFill>
                <a:latin typeface="+mn-lt"/>
              </a:rPr>
              <a:t>typing</a:t>
            </a:r>
            <a:endParaRPr lang="en-US" altLang="en-US" sz="2400" dirty="0">
              <a:solidFill>
                <a:srgbClr val="000000"/>
              </a:solidFill>
              <a:latin typeface="+mn-lt"/>
            </a:endParaRPr>
          </a:p>
          <a:p>
            <a:pPr lvl="1"/>
            <a:r>
              <a:rPr lang="en-US" altLang="en-US" sz="2400" dirty="0">
                <a:solidFill>
                  <a:srgbClr val="000000"/>
                </a:solidFill>
                <a:latin typeface="+mn-lt"/>
              </a:rPr>
              <a:t>&lt;C</a:t>
            </a:r>
            <a:r>
              <a:rPr lang="en-US" altLang="en-US" sz="100" dirty="0">
                <a:solidFill>
                  <a:srgbClr val="000000"/>
                </a:solidFill>
                <a:latin typeface="+mn-lt"/>
              </a:rPr>
              <a:t> </a:t>
            </a:r>
            <a:r>
              <a:rPr lang="en-US" altLang="en-US" sz="2400" dirty="0">
                <a:solidFill>
                  <a:srgbClr val="000000"/>
                </a:solidFill>
                <a:latin typeface="+mn-lt"/>
              </a:rPr>
              <a:t>t</a:t>
            </a:r>
            <a:r>
              <a:rPr lang="en-US" altLang="en-US" sz="100" dirty="0">
                <a:solidFill>
                  <a:srgbClr val="000000"/>
                </a:solidFill>
                <a:latin typeface="+mn-lt"/>
              </a:rPr>
              <a:t> </a:t>
            </a:r>
            <a:r>
              <a:rPr lang="en-US" altLang="en-US" sz="2400" dirty="0">
                <a:solidFill>
                  <a:srgbClr val="000000"/>
                </a:solidFill>
                <a:latin typeface="+mn-lt"/>
              </a:rPr>
              <a:t>r</a:t>
            </a:r>
            <a:r>
              <a:rPr lang="en-US" altLang="en-US" sz="100" dirty="0">
                <a:solidFill>
                  <a:srgbClr val="000000"/>
                </a:solidFill>
                <a:latin typeface="+mn-lt"/>
              </a:rPr>
              <a:t> </a:t>
            </a:r>
            <a:r>
              <a:rPr lang="en-US" altLang="en-US" sz="2400" dirty="0">
                <a:solidFill>
                  <a:srgbClr val="000000"/>
                </a:solidFill>
                <a:latin typeface="+mn-lt"/>
              </a:rPr>
              <a:t>l&gt; </a:t>
            </a:r>
            <a:r>
              <a:rPr lang="en-US" altLang="en-US" sz="2400" dirty="0" smtClean="0">
                <a:solidFill>
                  <a:srgbClr val="000000"/>
                </a:solidFill>
                <a:latin typeface="+mn-lt"/>
              </a:rPr>
              <a:t>z</a:t>
            </a:r>
            <a:endParaRPr lang="en-US" altLang="en-US" sz="2400" dirty="0">
              <a:solidFill>
                <a:srgbClr val="000000"/>
              </a:solidFill>
              <a:latin typeface="+mn-lt"/>
            </a:endParaRPr>
          </a:p>
          <a:p>
            <a:pPr lvl="1"/>
            <a:r>
              <a:rPr lang="en-US" altLang="en-US" sz="2400" dirty="0">
                <a:solidFill>
                  <a:srgbClr val="000000"/>
                </a:solidFill>
                <a:latin typeface="+mn-lt"/>
              </a:rPr>
              <a:t>Windows typically displays the characters ^Z on the screen in response to this key </a:t>
            </a:r>
            <a:r>
              <a:rPr lang="en-US" altLang="en-US" sz="2400" dirty="0" smtClean="0">
                <a:solidFill>
                  <a:srgbClr val="000000"/>
                </a:solidFill>
                <a:latin typeface="+mn-lt"/>
              </a:rPr>
              <a:t>combination</a:t>
            </a:r>
            <a:endParaRPr lang="en-US" altLang="en-US" sz="2400" dirty="0">
              <a:solidFill>
                <a:srgbClr val="000000"/>
              </a:solidFill>
              <a:latin typeface="+mn-lt"/>
            </a:endParaRPr>
          </a:p>
        </p:txBody>
      </p:sp>
    </p:spTree>
    <p:extLst>
      <p:ext uri="{BB962C8B-B14F-4D97-AF65-F5344CB8AC3E}">
        <p14:creationId xmlns:p14="http://schemas.microsoft.com/office/powerpoint/2010/main" val="35768343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Portability Tip 5.1</a:t>
            </a:r>
          </a:p>
        </p:txBody>
      </p:sp>
      <p:sp>
        <p:nvSpPr>
          <p:cNvPr id="3" name="Text Placeholder 2"/>
          <p:cNvSpPr>
            <a:spLocks noGrp="1"/>
          </p:cNvSpPr>
          <p:nvPr>
            <p:ph type="body" idx="1"/>
          </p:nvPr>
        </p:nvSpPr>
        <p:spPr/>
        <p:txBody>
          <a:bodyPr/>
          <a:lstStyle/>
          <a:p>
            <a:pPr marL="0" indent="0">
              <a:buNone/>
            </a:pPr>
            <a:r>
              <a:rPr lang="en-US" sz="2400" dirty="0">
                <a:latin typeface="+mn-lt"/>
              </a:rPr>
              <a:t>The keystroke combinations for entering end-of-file are system dependent.</a:t>
            </a:r>
          </a:p>
        </p:txBody>
      </p:sp>
    </p:spTree>
    <p:extLst>
      <p:ext uri="{BB962C8B-B14F-4D97-AF65-F5344CB8AC3E}">
        <p14:creationId xmlns:p14="http://schemas.microsoft.com/office/powerpoint/2010/main" val="2099681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latin typeface="Times New Roman" panose="02020603050405020304" pitchFamily="18" charset="0"/>
                <a:cs typeface="Times New Roman" panose="02020603050405020304" pitchFamily="18" charset="0"/>
              </a:rPr>
              <a:t>5.9 </a:t>
            </a:r>
            <a:r>
              <a:rPr lang="en-US" sz="3200" dirty="0">
                <a:solidFill>
                  <a:schemeClr val="tx2"/>
                </a:solidFill>
                <a:latin typeface="Consolas" panose="020B0609020204030204" pitchFamily="49" charset="0"/>
                <a:cs typeface="Times New Roman" panose="02020603050405020304" pitchFamily="18" charset="0"/>
              </a:rPr>
              <a:t>Switch</a:t>
            </a:r>
            <a:r>
              <a:rPr lang="en-US" sz="3200" dirty="0">
                <a:solidFill>
                  <a:schemeClr val="tx2"/>
                </a:solidFill>
                <a:latin typeface="Times New Roman" panose="02020603050405020304" pitchFamily="18" charset="0"/>
                <a:cs typeface="Times New Roman" panose="02020603050405020304" pitchFamily="18" charset="0"/>
              </a:rPr>
              <a:t> Multiple-Selection Statement</a:t>
            </a:r>
            <a:r>
              <a:rPr lang="en-US" dirty="0">
                <a:solidFill>
                  <a:schemeClr val="tx2"/>
                </a:solidFill>
                <a:latin typeface="Times New Roman" panose="02020603050405020304" pitchFamily="18" charset="0"/>
                <a:cs typeface="Times New Roman" panose="02020603050405020304" pitchFamily="18" charset="0"/>
              </a:rPr>
              <a:t> </a:t>
            </a:r>
            <a:r>
              <a:rPr lang="en-US" sz="2000" b="0" dirty="0" smtClean="0">
                <a:solidFill>
                  <a:schemeClr val="tx2"/>
                </a:solidFill>
                <a:latin typeface="Times New Roman" panose="02020603050405020304" pitchFamily="18" charset="0"/>
                <a:cs typeface="Times New Roman" panose="02020603050405020304" pitchFamily="18" charset="0"/>
              </a:rPr>
              <a:t>(4 </a:t>
            </a:r>
            <a:r>
              <a:rPr lang="en-US" sz="2000" b="0" dirty="0">
                <a:solidFill>
                  <a:schemeClr val="tx2"/>
                </a:solidFill>
                <a:latin typeface="Times New Roman" panose="02020603050405020304" pitchFamily="18" charset="0"/>
                <a:cs typeface="Times New Roman" panose="02020603050405020304" pitchFamily="18" charset="0"/>
              </a:rPr>
              <a:t>of 8)</a:t>
            </a:r>
            <a:endParaRPr lang="en-US" sz="2000" dirty="0"/>
          </a:p>
        </p:txBody>
      </p:sp>
      <p:sp>
        <p:nvSpPr>
          <p:cNvPr id="3" name="Text Placeholder 2"/>
          <p:cNvSpPr>
            <a:spLocks noGrp="1"/>
          </p:cNvSpPr>
          <p:nvPr>
            <p:ph type="body" idx="1"/>
          </p:nvPr>
        </p:nvSpPr>
        <p:spPr/>
        <p:txBody>
          <a:bodyPr/>
          <a:lstStyle/>
          <a:p>
            <a:pPr eaLnBrk="1" hangingPunct="1">
              <a:defRPr/>
            </a:pPr>
            <a:r>
              <a:rPr lang="en-US" sz="2200" dirty="0">
                <a:solidFill>
                  <a:srgbClr val="000000"/>
                </a:solidFill>
                <a:latin typeface="+mn-lt"/>
              </a:rPr>
              <a:t>The </a:t>
            </a:r>
            <a:r>
              <a:rPr lang="en-US" sz="2200" dirty="0">
                <a:solidFill>
                  <a:srgbClr val="000000"/>
                </a:solidFill>
                <a:latin typeface="Consolas" panose="020B0609020204030204" pitchFamily="49" charset="0"/>
              </a:rPr>
              <a:t>switch</a:t>
            </a:r>
            <a:r>
              <a:rPr lang="en-US" sz="2200" dirty="0">
                <a:solidFill>
                  <a:srgbClr val="000000"/>
                </a:solidFill>
                <a:latin typeface="+mn-lt"/>
              </a:rPr>
              <a:t> statement consists of a series of </a:t>
            </a:r>
            <a:r>
              <a:rPr lang="en-US" sz="2200" b="1" dirty="0">
                <a:solidFill>
                  <a:schemeClr val="tx1"/>
                </a:solidFill>
                <a:latin typeface="+mn-lt"/>
              </a:rPr>
              <a:t>case labels</a:t>
            </a:r>
            <a:r>
              <a:rPr lang="en-US" sz="2200" dirty="0">
                <a:solidFill>
                  <a:srgbClr val="000000"/>
                </a:solidFill>
                <a:latin typeface="+mn-lt"/>
              </a:rPr>
              <a:t> and an optional </a:t>
            </a:r>
            <a:r>
              <a:rPr lang="en-US" sz="2200" b="1" dirty="0">
                <a:solidFill>
                  <a:schemeClr val="tx1"/>
                </a:solidFill>
                <a:latin typeface="+mn-lt"/>
              </a:rPr>
              <a:t>default case</a:t>
            </a:r>
            <a:r>
              <a:rPr lang="en-US" sz="2200" dirty="0">
                <a:solidFill>
                  <a:srgbClr val="000000"/>
                </a:solidFill>
                <a:latin typeface="+mn-lt"/>
              </a:rPr>
              <a:t>.</a:t>
            </a:r>
          </a:p>
          <a:p>
            <a:pPr>
              <a:defRPr/>
            </a:pPr>
            <a:r>
              <a:rPr lang="en-US" sz="2200" dirty="0">
                <a:solidFill>
                  <a:srgbClr val="000000"/>
                </a:solidFill>
                <a:latin typeface="+mn-lt"/>
              </a:rPr>
              <a:t>When the flow of control reaches the </a:t>
            </a:r>
            <a:r>
              <a:rPr lang="en-US" sz="2200" dirty="0">
                <a:solidFill>
                  <a:srgbClr val="000000"/>
                </a:solidFill>
                <a:latin typeface="Consolas" panose="020B0609020204030204" pitchFamily="49" charset="0"/>
              </a:rPr>
              <a:t>switch</a:t>
            </a:r>
            <a:r>
              <a:rPr lang="en-US" sz="2200" dirty="0">
                <a:solidFill>
                  <a:srgbClr val="000000"/>
                </a:solidFill>
                <a:latin typeface="+mn-lt"/>
              </a:rPr>
              <a:t>, the program evaluates the </a:t>
            </a:r>
            <a:r>
              <a:rPr lang="en-US" sz="2200" b="1" dirty="0">
                <a:solidFill>
                  <a:schemeClr val="tx1"/>
                </a:solidFill>
                <a:latin typeface="+mn-lt"/>
              </a:rPr>
              <a:t>controlling expression</a:t>
            </a:r>
            <a:r>
              <a:rPr lang="en-US" sz="2200" dirty="0">
                <a:solidFill>
                  <a:srgbClr val="0000FF"/>
                </a:solidFill>
                <a:latin typeface="+mn-lt"/>
              </a:rPr>
              <a:t> </a:t>
            </a:r>
            <a:r>
              <a:rPr lang="en-US" sz="2200" dirty="0">
                <a:solidFill>
                  <a:srgbClr val="000000"/>
                </a:solidFill>
                <a:latin typeface="+mn-lt"/>
              </a:rPr>
              <a:t>in the parentheses.</a:t>
            </a:r>
          </a:p>
          <a:p>
            <a:pPr eaLnBrk="1" hangingPunct="1">
              <a:defRPr/>
            </a:pPr>
            <a:r>
              <a:rPr lang="en-US" sz="2200" dirty="0">
                <a:solidFill>
                  <a:srgbClr val="000000"/>
                </a:solidFill>
                <a:latin typeface="+mn-lt"/>
              </a:rPr>
              <a:t>Compares the value of the controlling expression with each </a:t>
            </a:r>
            <a:r>
              <a:rPr lang="en-US" sz="2200" dirty="0">
                <a:solidFill>
                  <a:srgbClr val="000000"/>
                </a:solidFill>
                <a:latin typeface="Consolas" panose="020B0609020204030204" pitchFamily="49" charset="0"/>
              </a:rPr>
              <a:t>case</a:t>
            </a:r>
            <a:r>
              <a:rPr lang="en-US" sz="2200" dirty="0">
                <a:solidFill>
                  <a:srgbClr val="000000"/>
                </a:solidFill>
                <a:latin typeface="+mn-lt"/>
              </a:rPr>
              <a:t> label.</a:t>
            </a:r>
          </a:p>
          <a:p>
            <a:pPr eaLnBrk="1" hangingPunct="1">
              <a:defRPr/>
            </a:pPr>
            <a:r>
              <a:rPr lang="en-US" sz="2200" dirty="0">
                <a:solidFill>
                  <a:srgbClr val="000000"/>
                </a:solidFill>
                <a:latin typeface="+mn-lt"/>
              </a:rPr>
              <a:t>If a match occurs, the program executes the statements for that </a:t>
            </a:r>
            <a:r>
              <a:rPr lang="en-US" sz="2200" dirty="0">
                <a:solidFill>
                  <a:srgbClr val="000000"/>
                </a:solidFill>
                <a:latin typeface="Consolas" panose="020B0609020204030204" pitchFamily="49" charset="0"/>
              </a:rPr>
              <a:t>case</a:t>
            </a:r>
            <a:r>
              <a:rPr lang="en-US" sz="2200" dirty="0">
                <a:solidFill>
                  <a:srgbClr val="000000"/>
                </a:solidFill>
                <a:latin typeface="+mn-lt"/>
              </a:rPr>
              <a:t>.</a:t>
            </a:r>
          </a:p>
          <a:p>
            <a:pPr eaLnBrk="1" hangingPunct="1">
              <a:defRPr/>
            </a:pPr>
            <a:r>
              <a:rPr lang="en-US" sz="2200" dirty="0">
                <a:solidFill>
                  <a:srgbClr val="000000"/>
                </a:solidFill>
                <a:latin typeface="+mn-lt"/>
              </a:rPr>
              <a:t>The </a:t>
            </a:r>
            <a:r>
              <a:rPr lang="en-US" sz="2200" dirty="0">
                <a:solidFill>
                  <a:srgbClr val="000000"/>
                </a:solidFill>
                <a:latin typeface="Consolas" panose="020B0609020204030204" pitchFamily="49" charset="0"/>
              </a:rPr>
              <a:t>break</a:t>
            </a:r>
            <a:r>
              <a:rPr lang="en-US" sz="2200" dirty="0">
                <a:solidFill>
                  <a:srgbClr val="000000"/>
                </a:solidFill>
                <a:latin typeface="+mn-lt"/>
              </a:rPr>
              <a:t> statement causes program control to proceed with the first statement after the </a:t>
            </a:r>
            <a:r>
              <a:rPr lang="en-US" sz="2200" dirty="0" smtClean="0">
                <a:solidFill>
                  <a:srgbClr val="000000"/>
                </a:solidFill>
                <a:latin typeface="Consolas" panose="020B0609020204030204" pitchFamily="49" charset="0"/>
              </a:rPr>
              <a:t>switch</a:t>
            </a:r>
            <a:r>
              <a:rPr lang="en-US" sz="2200" dirty="0" smtClean="0">
                <a:solidFill>
                  <a:srgbClr val="000000"/>
                </a:solidFill>
                <a:latin typeface="+mn-lt"/>
              </a:rPr>
              <a:t>.</a:t>
            </a:r>
          </a:p>
        </p:txBody>
      </p:sp>
    </p:spTree>
    <p:extLst>
      <p:ext uri="{BB962C8B-B14F-4D97-AF65-F5344CB8AC3E}">
        <p14:creationId xmlns:p14="http://schemas.microsoft.com/office/powerpoint/2010/main" val="3566461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latin typeface="Times New Roman" panose="02020603050405020304" pitchFamily="18" charset="0"/>
                <a:cs typeface="Times New Roman" panose="02020603050405020304" pitchFamily="18" charset="0"/>
              </a:rPr>
              <a:t>5.9 </a:t>
            </a:r>
            <a:r>
              <a:rPr lang="en-US" sz="3200" dirty="0">
                <a:solidFill>
                  <a:schemeClr val="tx2"/>
                </a:solidFill>
                <a:latin typeface="Consolas" panose="020B0609020204030204" pitchFamily="49" charset="0"/>
                <a:cs typeface="Times New Roman" panose="02020603050405020304" pitchFamily="18" charset="0"/>
              </a:rPr>
              <a:t>Switch</a:t>
            </a:r>
            <a:r>
              <a:rPr lang="en-US" sz="3200" dirty="0">
                <a:solidFill>
                  <a:schemeClr val="tx2"/>
                </a:solidFill>
                <a:latin typeface="Times New Roman" panose="02020603050405020304" pitchFamily="18" charset="0"/>
                <a:cs typeface="Times New Roman" panose="02020603050405020304" pitchFamily="18" charset="0"/>
              </a:rPr>
              <a:t> Multiple-Selection Statement</a:t>
            </a:r>
            <a:r>
              <a:rPr lang="en-US" dirty="0">
                <a:solidFill>
                  <a:schemeClr val="tx2"/>
                </a:solidFill>
                <a:latin typeface="Times New Roman" panose="02020603050405020304" pitchFamily="18" charset="0"/>
                <a:cs typeface="Times New Roman" panose="02020603050405020304" pitchFamily="18" charset="0"/>
              </a:rPr>
              <a:t> </a:t>
            </a:r>
            <a:r>
              <a:rPr lang="en-US" sz="2000" b="0" dirty="0" smtClean="0">
                <a:solidFill>
                  <a:schemeClr val="tx2"/>
                </a:solidFill>
                <a:latin typeface="Times New Roman" panose="02020603050405020304" pitchFamily="18" charset="0"/>
                <a:cs typeface="Times New Roman" panose="02020603050405020304" pitchFamily="18" charset="0"/>
              </a:rPr>
              <a:t>(5 </a:t>
            </a:r>
            <a:r>
              <a:rPr lang="en-US" sz="2000" b="0" dirty="0">
                <a:solidFill>
                  <a:schemeClr val="tx2"/>
                </a:solidFill>
                <a:latin typeface="Times New Roman" panose="02020603050405020304" pitchFamily="18" charset="0"/>
                <a:cs typeface="Times New Roman" panose="02020603050405020304" pitchFamily="18" charset="0"/>
              </a:rPr>
              <a:t>of 8)</a:t>
            </a:r>
            <a:endParaRPr lang="en-US" sz="2000" dirty="0"/>
          </a:p>
        </p:txBody>
      </p:sp>
      <p:sp>
        <p:nvSpPr>
          <p:cNvPr id="3" name="Text Placeholder 2"/>
          <p:cNvSpPr>
            <a:spLocks noGrp="1"/>
          </p:cNvSpPr>
          <p:nvPr>
            <p:ph type="body" idx="1"/>
          </p:nvPr>
        </p:nvSpPr>
        <p:spPr/>
        <p:txBody>
          <a:bodyPr/>
          <a:lstStyle/>
          <a:p>
            <a:pPr eaLnBrk="1" hangingPunct="1"/>
            <a:r>
              <a:rPr lang="en-US" altLang="en-US" sz="2200" dirty="0">
                <a:solidFill>
                  <a:srgbClr val="000000"/>
                </a:solidFill>
                <a:latin typeface="+mn-lt"/>
              </a:rPr>
              <a:t>Listing </a:t>
            </a:r>
            <a:r>
              <a:rPr lang="en-US" altLang="en-US" sz="2200" dirty="0">
                <a:solidFill>
                  <a:srgbClr val="000000"/>
                </a:solidFill>
                <a:latin typeface="Consolas" panose="020B0609020204030204" pitchFamily="49" charset="0"/>
              </a:rPr>
              <a:t>case</a:t>
            </a:r>
            <a:r>
              <a:rPr lang="en-US" altLang="en-US" sz="2200" dirty="0">
                <a:solidFill>
                  <a:srgbClr val="000000"/>
                </a:solidFill>
                <a:latin typeface="+mn-lt"/>
              </a:rPr>
              <a:t>s consecutively with no statements between them enables the </a:t>
            </a:r>
            <a:r>
              <a:rPr lang="en-US" altLang="en-US" sz="2200" dirty="0">
                <a:solidFill>
                  <a:srgbClr val="000000"/>
                </a:solidFill>
                <a:latin typeface="Consolas" panose="020B0609020204030204" pitchFamily="49" charset="0"/>
              </a:rPr>
              <a:t>case</a:t>
            </a:r>
            <a:r>
              <a:rPr lang="en-US" altLang="en-US" sz="2200" dirty="0">
                <a:solidFill>
                  <a:srgbClr val="000000"/>
                </a:solidFill>
                <a:latin typeface="+mn-lt"/>
              </a:rPr>
              <a:t>s to perform the same set of statements.</a:t>
            </a:r>
          </a:p>
          <a:p>
            <a:pPr eaLnBrk="1" hangingPunct="1"/>
            <a:r>
              <a:rPr lang="en-US" altLang="en-US" sz="2200" dirty="0">
                <a:solidFill>
                  <a:srgbClr val="000000"/>
                </a:solidFill>
                <a:latin typeface="+mn-lt"/>
              </a:rPr>
              <a:t>Each </a:t>
            </a:r>
            <a:r>
              <a:rPr lang="en-US" altLang="en-US" sz="2200" dirty="0">
                <a:solidFill>
                  <a:srgbClr val="000000"/>
                </a:solidFill>
                <a:latin typeface="Consolas" panose="020B0609020204030204" pitchFamily="49" charset="0"/>
              </a:rPr>
              <a:t>case</a:t>
            </a:r>
            <a:r>
              <a:rPr lang="en-US" altLang="en-US" sz="2200" dirty="0">
                <a:solidFill>
                  <a:srgbClr val="000000"/>
                </a:solidFill>
                <a:latin typeface="+mn-lt"/>
              </a:rPr>
              <a:t> can have multiple statements.</a:t>
            </a:r>
          </a:p>
          <a:p>
            <a:pPr lvl="1" eaLnBrk="1" hangingPunct="1"/>
            <a:r>
              <a:rPr lang="en-US" altLang="en-US" sz="2200" dirty="0">
                <a:solidFill>
                  <a:srgbClr val="000000"/>
                </a:solidFill>
                <a:latin typeface="+mn-lt"/>
              </a:rPr>
              <a:t>The </a:t>
            </a:r>
            <a:r>
              <a:rPr lang="en-US" altLang="en-US" sz="2200" dirty="0" smtClean="0">
                <a:solidFill>
                  <a:srgbClr val="000000"/>
                </a:solidFill>
                <a:latin typeface="Consolas" panose="020B0609020204030204" pitchFamily="49" charset="0"/>
              </a:rPr>
              <a:t>switch</a:t>
            </a:r>
            <a:r>
              <a:rPr lang="en-US" altLang="en-US" sz="2200" dirty="0" smtClean="0">
                <a:solidFill>
                  <a:srgbClr val="000000"/>
                </a:solidFill>
                <a:latin typeface="+mn-lt"/>
              </a:rPr>
              <a:t> </a:t>
            </a:r>
            <a:r>
              <a:rPr lang="en-US" altLang="en-US" sz="2200" dirty="0">
                <a:solidFill>
                  <a:srgbClr val="000000"/>
                </a:solidFill>
                <a:latin typeface="+mn-lt"/>
              </a:rPr>
              <a:t>selection statement does not require braces around multiple statements in each </a:t>
            </a:r>
            <a:r>
              <a:rPr lang="en-US" altLang="en-US" sz="2200" dirty="0">
                <a:solidFill>
                  <a:srgbClr val="000000"/>
                </a:solidFill>
                <a:latin typeface="Consolas" panose="020B0609020204030204" pitchFamily="49" charset="0"/>
              </a:rPr>
              <a:t>case</a:t>
            </a:r>
            <a:r>
              <a:rPr lang="en-US" altLang="en-US" sz="2200" dirty="0">
                <a:solidFill>
                  <a:srgbClr val="000000"/>
                </a:solidFill>
                <a:latin typeface="+mn-lt"/>
              </a:rPr>
              <a:t>.</a:t>
            </a:r>
          </a:p>
          <a:p>
            <a:pPr eaLnBrk="1" hangingPunct="1"/>
            <a:r>
              <a:rPr lang="en-US" altLang="en-US" sz="2200" dirty="0">
                <a:solidFill>
                  <a:srgbClr val="000000"/>
                </a:solidFill>
                <a:latin typeface="+mn-lt"/>
              </a:rPr>
              <a:t>Without </a:t>
            </a:r>
            <a:r>
              <a:rPr lang="en-US" altLang="en-US" sz="2200" dirty="0">
                <a:solidFill>
                  <a:srgbClr val="000000"/>
                </a:solidFill>
                <a:latin typeface="Consolas" panose="020B0609020204030204" pitchFamily="49" charset="0"/>
              </a:rPr>
              <a:t>break</a:t>
            </a:r>
            <a:r>
              <a:rPr lang="en-US" altLang="en-US" sz="2200" dirty="0">
                <a:solidFill>
                  <a:srgbClr val="000000"/>
                </a:solidFill>
                <a:latin typeface="+mn-lt"/>
              </a:rPr>
              <a:t> statements, each time a match occurs in the </a:t>
            </a:r>
            <a:r>
              <a:rPr lang="en-US" altLang="en-US" sz="2200" dirty="0">
                <a:solidFill>
                  <a:srgbClr val="000000"/>
                </a:solidFill>
                <a:latin typeface="Consolas" panose="020B0609020204030204" pitchFamily="49" charset="0"/>
              </a:rPr>
              <a:t>switch</a:t>
            </a:r>
            <a:r>
              <a:rPr lang="en-US" altLang="en-US" sz="2200" dirty="0">
                <a:solidFill>
                  <a:srgbClr val="000000"/>
                </a:solidFill>
                <a:latin typeface="+mn-lt"/>
              </a:rPr>
              <a:t>, the statements for that </a:t>
            </a:r>
            <a:r>
              <a:rPr lang="en-US" altLang="en-US" sz="2200" dirty="0">
                <a:solidFill>
                  <a:srgbClr val="000000"/>
                </a:solidFill>
                <a:latin typeface="Consolas" panose="020B0609020204030204" pitchFamily="49" charset="0"/>
              </a:rPr>
              <a:t>case</a:t>
            </a:r>
            <a:r>
              <a:rPr lang="en-US" altLang="en-US" sz="2200" dirty="0">
                <a:solidFill>
                  <a:srgbClr val="000000"/>
                </a:solidFill>
                <a:latin typeface="+mn-lt"/>
              </a:rPr>
              <a:t> </a:t>
            </a:r>
            <a:r>
              <a:rPr lang="en-US" altLang="en-US" sz="2200" b="1" dirty="0">
                <a:solidFill>
                  <a:srgbClr val="000000"/>
                </a:solidFill>
                <a:latin typeface="+mn-lt"/>
              </a:rPr>
              <a:t>and </a:t>
            </a:r>
            <a:r>
              <a:rPr lang="en-US" altLang="en-US" sz="2200" dirty="0">
                <a:solidFill>
                  <a:srgbClr val="000000"/>
                </a:solidFill>
                <a:latin typeface="+mn-lt"/>
              </a:rPr>
              <a:t>subsequent </a:t>
            </a:r>
            <a:r>
              <a:rPr lang="en-US" altLang="en-US" sz="2200" dirty="0">
                <a:solidFill>
                  <a:srgbClr val="000000"/>
                </a:solidFill>
                <a:latin typeface="Consolas" panose="020B0609020204030204" pitchFamily="49" charset="0"/>
              </a:rPr>
              <a:t>case</a:t>
            </a:r>
            <a:r>
              <a:rPr lang="en-US" altLang="en-US" sz="2200" dirty="0">
                <a:solidFill>
                  <a:srgbClr val="000000"/>
                </a:solidFill>
                <a:latin typeface="+mn-lt"/>
              </a:rPr>
              <a:t>s execute until a </a:t>
            </a:r>
            <a:r>
              <a:rPr lang="en-US" altLang="en-US" sz="2200" dirty="0">
                <a:solidFill>
                  <a:srgbClr val="000000"/>
                </a:solidFill>
                <a:latin typeface="Consolas" panose="020B0609020204030204" pitchFamily="49" charset="0"/>
              </a:rPr>
              <a:t>break</a:t>
            </a:r>
            <a:r>
              <a:rPr lang="en-US" altLang="en-US" sz="2200" dirty="0">
                <a:solidFill>
                  <a:srgbClr val="000000"/>
                </a:solidFill>
                <a:latin typeface="+mn-lt"/>
              </a:rPr>
              <a:t> statement or the end of the </a:t>
            </a:r>
            <a:r>
              <a:rPr lang="en-US" altLang="en-US" sz="2200" dirty="0">
                <a:solidFill>
                  <a:srgbClr val="000000"/>
                </a:solidFill>
                <a:latin typeface="Consolas" panose="020B0609020204030204" pitchFamily="49" charset="0"/>
              </a:rPr>
              <a:t>switch</a:t>
            </a:r>
            <a:r>
              <a:rPr lang="en-US" altLang="en-US" sz="2200" dirty="0">
                <a:solidFill>
                  <a:srgbClr val="000000"/>
                </a:solidFill>
                <a:latin typeface="+mn-lt"/>
              </a:rPr>
              <a:t> is encountered.</a:t>
            </a:r>
          </a:p>
          <a:p>
            <a:pPr lvl="1" eaLnBrk="1" hangingPunct="1"/>
            <a:r>
              <a:rPr lang="en-US" altLang="en-US" sz="2200" dirty="0">
                <a:solidFill>
                  <a:srgbClr val="000000"/>
                </a:solidFill>
                <a:latin typeface="+mn-lt"/>
              </a:rPr>
              <a:t>Referred to as “falling through” to the statements in subsequent </a:t>
            </a:r>
            <a:r>
              <a:rPr lang="en-US" altLang="en-US" sz="2200" dirty="0">
                <a:solidFill>
                  <a:srgbClr val="000000"/>
                </a:solidFill>
                <a:latin typeface="Consolas" panose="020B0609020204030204" pitchFamily="49" charset="0"/>
              </a:rPr>
              <a:t>case</a:t>
            </a:r>
            <a:r>
              <a:rPr lang="en-US" altLang="en-US" sz="2200" dirty="0">
                <a:solidFill>
                  <a:srgbClr val="000000"/>
                </a:solidFill>
                <a:latin typeface="+mn-lt"/>
              </a:rPr>
              <a:t>s</a:t>
            </a:r>
            <a:r>
              <a:rPr lang="en-US" altLang="en-US" sz="2200" dirty="0" smtClean="0">
                <a:solidFill>
                  <a:srgbClr val="000000"/>
                </a:solidFill>
                <a:latin typeface="+mn-lt"/>
              </a:rPr>
              <a:t>.</a:t>
            </a:r>
            <a:endParaRPr lang="en-US" altLang="en-US" sz="2200" dirty="0">
              <a:solidFill>
                <a:srgbClr val="000000"/>
              </a:solidFill>
              <a:latin typeface="+mn-lt"/>
            </a:endParaRPr>
          </a:p>
        </p:txBody>
      </p:sp>
    </p:spTree>
    <p:extLst>
      <p:ext uri="{BB962C8B-B14F-4D97-AF65-F5344CB8AC3E}">
        <p14:creationId xmlns:p14="http://schemas.microsoft.com/office/powerpoint/2010/main" val="4028906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5.7</a:t>
            </a:r>
          </a:p>
        </p:txBody>
      </p:sp>
      <p:sp>
        <p:nvSpPr>
          <p:cNvPr id="3" name="Text Placeholder 2"/>
          <p:cNvSpPr>
            <a:spLocks noGrp="1"/>
          </p:cNvSpPr>
          <p:nvPr>
            <p:ph type="body" idx="1"/>
          </p:nvPr>
        </p:nvSpPr>
        <p:spPr/>
        <p:txBody>
          <a:bodyPr/>
          <a:lstStyle/>
          <a:p>
            <a:pPr marL="0" indent="0">
              <a:buNone/>
            </a:pPr>
            <a:r>
              <a:rPr lang="en-US" sz="2400" dirty="0">
                <a:latin typeface="+mn-lt"/>
              </a:rPr>
              <a:t>Forgetting a </a:t>
            </a:r>
            <a:r>
              <a:rPr lang="en-US" sz="2400" dirty="0">
                <a:latin typeface="Consolas" panose="020B0609020204030204" pitchFamily="49" charset="0"/>
              </a:rPr>
              <a:t>break</a:t>
            </a:r>
            <a:r>
              <a:rPr lang="en-US" sz="2400" dirty="0">
                <a:latin typeface="+mn-lt"/>
              </a:rPr>
              <a:t> statement when one is needed in a </a:t>
            </a:r>
            <a:r>
              <a:rPr lang="en-US" sz="2400" dirty="0">
                <a:latin typeface="Consolas" panose="020B0609020204030204" pitchFamily="49" charset="0"/>
              </a:rPr>
              <a:t>switch</a:t>
            </a:r>
            <a:r>
              <a:rPr lang="en-US" sz="2400" dirty="0">
                <a:latin typeface="+mn-lt"/>
              </a:rPr>
              <a:t> is a logic error.</a:t>
            </a:r>
          </a:p>
        </p:txBody>
      </p:sp>
    </p:spTree>
    <p:extLst>
      <p:ext uri="{BB962C8B-B14F-4D97-AF65-F5344CB8AC3E}">
        <p14:creationId xmlns:p14="http://schemas.microsoft.com/office/powerpoint/2010/main" val="13077609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latin typeface="Times New Roman" panose="02020603050405020304" pitchFamily="18" charset="0"/>
                <a:cs typeface="Times New Roman" panose="02020603050405020304" pitchFamily="18" charset="0"/>
              </a:rPr>
              <a:t>5.9 </a:t>
            </a:r>
            <a:r>
              <a:rPr lang="en-US" sz="3200" dirty="0">
                <a:solidFill>
                  <a:schemeClr val="tx2"/>
                </a:solidFill>
                <a:latin typeface="Consolas" panose="020B0609020204030204" pitchFamily="49" charset="0"/>
                <a:cs typeface="Times New Roman" panose="02020603050405020304" pitchFamily="18" charset="0"/>
              </a:rPr>
              <a:t>Switch</a:t>
            </a:r>
            <a:r>
              <a:rPr lang="en-US" sz="3200" dirty="0">
                <a:solidFill>
                  <a:schemeClr val="tx2"/>
                </a:solidFill>
                <a:latin typeface="Times New Roman" panose="02020603050405020304" pitchFamily="18" charset="0"/>
                <a:cs typeface="Times New Roman" panose="02020603050405020304" pitchFamily="18" charset="0"/>
              </a:rPr>
              <a:t> Multiple-Selection Statement</a:t>
            </a:r>
            <a:r>
              <a:rPr lang="en-US" dirty="0">
                <a:solidFill>
                  <a:schemeClr val="tx2"/>
                </a:solidFill>
                <a:latin typeface="Times New Roman" panose="02020603050405020304" pitchFamily="18" charset="0"/>
                <a:cs typeface="Times New Roman" panose="02020603050405020304" pitchFamily="18" charset="0"/>
              </a:rPr>
              <a:t> </a:t>
            </a:r>
            <a:r>
              <a:rPr lang="en-US" sz="2000" b="0" dirty="0" smtClean="0">
                <a:solidFill>
                  <a:schemeClr val="tx2"/>
                </a:solidFill>
                <a:latin typeface="Times New Roman" panose="02020603050405020304" pitchFamily="18" charset="0"/>
                <a:cs typeface="Times New Roman" panose="02020603050405020304" pitchFamily="18" charset="0"/>
              </a:rPr>
              <a:t>(6 </a:t>
            </a:r>
            <a:r>
              <a:rPr lang="en-US" sz="2000" b="0" dirty="0">
                <a:solidFill>
                  <a:schemeClr val="tx2"/>
                </a:solidFill>
                <a:latin typeface="Times New Roman" panose="02020603050405020304" pitchFamily="18" charset="0"/>
                <a:cs typeface="Times New Roman" panose="02020603050405020304" pitchFamily="18" charset="0"/>
              </a:rPr>
              <a:t>of 8)</a:t>
            </a:r>
            <a:endParaRPr lang="en-US" sz="2000" dirty="0"/>
          </a:p>
        </p:txBody>
      </p:sp>
      <p:sp>
        <p:nvSpPr>
          <p:cNvPr id="3" name="Text Placeholder 2"/>
          <p:cNvSpPr>
            <a:spLocks noGrp="1"/>
          </p:cNvSpPr>
          <p:nvPr>
            <p:ph type="body" idx="1"/>
          </p:nvPr>
        </p:nvSpPr>
        <p:spPr/>
        <p:txBody>
          <a:bodyPr/>
          <a:lstStyle/>
          <a:p>
            <a:pPr eaLnBrk="1" hangingPunct="1">
              <a:defRPr/>
            </a:pPr>
            <a:r>
              <a:rPr lang="en-US" sz="2400" dirty="0">
                <a:solidFill>
                  <a:srgbClr val="000000"/>
                </a:solidFill>
                <a:latin typeface="+mn-lt"/>
              </a:rPr>
              <a:t>If </a:t>
            </a:r>
            <a:r>
              <a:rPr lang="en-US" sz="2400" b="1" dirty="0">
                <a:solidFill>
                  <a:srgbClr val="000000"/>
                </a:solidFill>
                <a:latin typeface="+mn-lt"/>
              </a:rPr>
              <a:t>no</a:t>
            </a:r>
            <a:r>
              <a:rPr lang="en-US" sz="2400" dirty="0">
                <a:solidFill>
                  <a:srgbClr val="000000"/>
                </a:solidFill>
                <a:latin typeface="+mn-lt"/>
              </a:rPr>
              <a:t> match occurs between the controlling expression’s value and a </a:t>
            </a:r>
            <a:r>
              <a:rPr lang="en-US" sz="2400" dirty="0">
                <a:solidFill>
                  <a:srgbClr val="000000"/>
                </a:solidFill>
                <a:latin typeface="Consolas" panose="020B0609020204030204" pitchFamily="49" charset="0"/>
              </a:rPr>
              <a:t>case</a:t>
            </a:r>
            <a:r>
              <a:rPr lang="en-US" sz="2400" dirty="0">
                <a:solidFill>
                  <a:srgbClr val="000000"/>
                </a:solidFill>
                <a:latin typeface="+mn-lt"/>
              </a:rPr>
              <a:t> label, the </a:t>
            </a:r>
            <a:r>
              <a:rPr lang="en-US" sz="2400" dirty="0">
                <a:solidFill>
                  <a:srgbClr val="000000"/>
                </a:solidFill>
                <a:latin typeface="Consolas" panose="020B0609020204030204" pitchFamily="49" charset="0"/>
              </a:rPr>
              <a:t>default</a:t>
            </a:r>
            <a:r>
              <a:rPr lang="en-US" sz="2400" dirty="0">
                <a:solidFill>
                  <a:srgbClr val="000000"/>
                </a:solidFill>
                <a:latin typeface="+mn-lt"/>
              </a:rPr>
              <a:t> case executes.</a:t>
            </a:r>
          </a:p>
          <a:p>
            <a:pPr eaLnBrk="1" hangingPunct="1">
              <a:defRPr/>
            </a:pPr>
            <a:r>
              <a:rPr lang="en-US" sz="2400" dirty="0">
                <a:solidFill>
                  <a:srgbClr val="000000"/>
                </a:solidFill>
                <a:latin typeface="+mn-lt"/>
              </a:rPr>
              <a:t>If no match occurs in a </a:t>
            </a:r>
            <a:r>
              <a:rPr lang="en-US" sz="2400" dirty="0">
                <a:solidFill>
                  <a:srgbClr val="000000"/>
                </a:solidFill>
                <a:latin typeface="Consolas" panose="020B0609020204030204" pitchFamily="49" charset="0"/>
              </a:rPr>
              <a:t>switch</a:t>
            </a:r>
            <a:r>
              <a:rPr lang="en-US" sz="2400" dirty="0">
                <a:solidFill>
                  <a:srgbClr val="000000"/>
                </a:solidFill>
                <a:latin typeface="+mn-lt"/>
              </a:rPr>
              <a:t> statement that does not contain a </a:t>
            </a:r>
            <a:r>
              <a:rPr lang="en-US" sz="2400" dirty="0">
                <a:solidFill>
                  <a:srgbClr val="000000"/>
                </a:solidFill>
                <a:latin typeface="Consolas" panose="020B0609020204030204" pitchFamily="49" charset="0"/>
              </a:rPr>
              <a:t>default</a:t>
            </a:r>
            <a:r>
              <a:rPr lang="en-US" sz="2400" dirty="0">
                <a:solidFill>
                  <a:srgbClr val="000000"/>
                </a:solidFill>
                <a:latin typeface="+mn-lt"/>
              </a:rPr>
              <a:t> case, program control continues with the first statement </a:t>
            </a:r>
            <a:r>
              <a:rPr lang="en-US" sz="2400" dirty="0" smtClean="0">
                <a:solidFill>
                  <a:srgbClr val="000000"/>
                </a:solidFill>
                <a:latin typeface="+mn-lt"/>
              </a:rPr>
              <a:t>after </a:t>
            </a:r>
            <a:r>
              <a:rPr lang="en-US" sz="2400" dirty="0">
                <a:solidFill>
                  <a:srgbClr val="000000"/>
                </a:solidFill>
                <a:latin typeface="+mn-lt"/>
              </a:rPr>
              <a:t>the </a:t>
            </a:r>
            <a:r>
              <a:rPr lang="en-US" sz="2400" dirty="0">
                <a:solidFill>
                  <a:srgbClr val="000000"/>
                </a:solidFill>
                <a:latin typeface="Consolas" panose="020B0609020204030204" pitchFamily="49" charset="0"/>
              </a:rPr>
              <a:t>switch</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25967078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5.7</a:t>
            </a:r>
          </a:p>
        </p:txBody>
      </p:sp>
      <p:sp>
        <p:nvSpPr>
          <p:cNvPr id="3" name="Text Placeholder 2"/>
          <p:cNvSpPr>
            <a:spLocks noGrp="1"/>
          </p:cNvSpPr>
          <p:nvPr>
            <p:ph type="body" idx="1"/>
          </p:nvPr>
        </p:nvSpPr>
        <p:spPr/>
        <p:txBody>
          <a:bodyPr/>
          <a:lstStyle/>
          <a:p>
            <a:pPr marL="0" indent="0">
              <a:buNone/>
            </a:pPr>
            <a:r>
              <a:rPr lang="en-US" sz="2400" dirty="0">
                <a:latin typeface="+mn-lt"/>
              </a:rPr>
              <a:t>In a </a:t>
            </a:r>
            <a:r>
              <a:rPr lang="en-US" sz="2400" dirty="0">
                <a:latin typeface="Consolas" panose="020B0609020204030204" pitchFamily="49" charset="0"/>
              </a:rPr>
              <a:t>switch</a:t>
            </a:r>
            <a:r>
              <a:rPr lang="en-US" sz="2400" dirty="0">
                <a:latin typeface="+mn-lt"/>
              </a:rPr>
              <a:t>, ensure that you test for all possible values of the controlling expression.</a:t>
            </a:r>
          </a:p>
        </p:txBody>
      </p:sp>
    </p:spTree>
    <p:extLst>
      <p:ext uri="{BB962C8B-B14F-4D97-AF65-F5344CB8AC3E}">
        <p14:creationId xmlns:p14="http://schemas.microsoft.com/office/powerpoint/2010/main" val="8600392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latin typeface="Times New Roman" panose="02020603050405020304" pitchFamily="18" charset="0"/>
                <a:cs typeface="Times New Roman" panose="02020603050405020304" pitchFamily="18" charset="0"/>
              </a:rPr>
              <a:t>5.9 </a:t>
            </a:r>
            <a:r>
              <a:rPr lang="en-US" sz="3200" dirty="0">
                <a:solidFill>
                  <a:schemeClr val="tx2"/>
                </a:solidFill>
                <a:latin typeface="Consolas" panose="020B0609020204030204" pitchFamily="49" charset="0"/>
                <a:cs typeface="Times New Roman" panose="02020603050405020304" pitchFamily="18" charset="0"/>
              </a:rPr>
              <a:t>Switch</a:t>
            </a:r>
            <a:r>
              <a:rPr lang="en-US" sz="3200" dirty="0">
                <a:solidFill>
                  <a:schemeClr val="tx2"/>
                </a:solidFill>
                <a:latin typeface="Times New Roman" panose="02020603050405020304" pitchFamily="18" charset="0"/>
                <a:cs typeface="Times New Roman" panose="02020603050405020304" pitchFamily="18" charset="0"/>
              </a:rPr>
              <a:t> Multiple-Selection Statement</a:t>
            </a:r>
            <a:r>
              <a:rPr lang="en-US" dirty="0">
                <a:solidFill>
                  <a:schemeClr val="tx2"/>
                </a:solidFill>
                <a:latin typeface="Times New Roman" panose="02020603050405020304" pitchFamily="18" charset="0"/>
                <a:cs typeface="Times New Roman" panose="02020603050405020304" pitchFamily="18" charset="0"/>
              </a:rPr>
              <a:t> </a:t>
            </a:r>
            <a:r>
              <a:rPr lang="en-US" sz="2000" b="0" dirty="0" smtClean="0">
                <a:solidFill>
                  <a:schemeClr val="tx2"/>
                </a:solidFill>
                <a:latin typeface="Times New Roman" panose="02020603050405020304" pitchFamily="18" charset="0"/>
                <a:cs typeface="Times New Roman" panose="02020603050405020304" pitchFamily="18" charset="0"/>
              </a:rPr>
              <a:t>(7 </a:t>
            </a:r>
            <a:r>
              <a:rPr lang="en-US" sz="2000" b="0" dirty="0">
                <a:solidFill>
                  <a:schemeClr val="tx2"/>
                </a:solidFill>
                <a:latin typeface="Times New Roman" panose="02020603050405020304" pitchFamily="18" charset="0"/>
                <a:cs typeface="Times New Roman" panose="02020603050405020304" pitchFamily="18" charset="0"/>
              </a:rPr>
              <a:t>of 8)</a:t>
            </a:r>
            <a:endParaRPr lang="en-US" sz="2000" dirty="0"/>
          </a:p>
        </p:txBody>
      </p:sp>
      <p:sp>
        <p:nvSpPr>
          <p:cNvPr id="3" name="Text Placeholder 2"/>
          <p:cNvSpPr>
            <a:spLocks noGrp="1"/>
          </p:cNvSpPr>
          <p:nvPr>
            <p:ph type="body" idx="1"/>
          </p:nvPr>
        </p:nvSpPr>
        <p:spPr/>
        <p:txBody>
          <a:bodyPr/>
          <a:lstStyle/>
          <a:p>
            <a:pPr eaLnBrk="1" hangingPunct="1">
              <a:defRPr/>
            </a:pPr>
            <a:r>
              <a:rPr lang="en-US" sz="2000" dirty="0" smtClean="0">
                <a:solidFill>
                  <a:srgbClr val="000000"/>
                </a:solidFill>
                <a:latin typeface="+mn-lt"/>
              </a:rPr>
              <a:t>Figure 5.12 </a:t>
            </a:r>
            <a:r>
              <a:rPr lang="en-US" sz="2000" dirty="0">
                <a:solidFill>
                  <a:srgbClr val="000000"/>
                </a:solidFill>
                <a:latin typeface="+mn-lt"/>
              </a:rPr>
              <a:t>shows the </a:t>
            </a:r>
            <a:r>
              <a:rPr lang="en-US" sz="2000" dirty="0" smtClean="0">
                <a:solidFill>
                  <a:srgbClr val="000000"/>
                </a:solidFill>
                <a:latin typeface="Consolas" panose="020B0609020204030204" pitchFamily="49" charset="0"/>
              </a:rPr>
              <a:t>U</a:t>
            </a:r>
            <a:r>
              <a:rPr lang="en-US" sz="100" dirty="0" smtClean="0">
                <a:solidFill>
                  <a:srgbClr val="000000"/>
                </a:solidFill>
                <a:latin typeface="Consolas" panose="020B0609020204030204" pitchFamily="49" charset="0"/>
              </a:rPr>
              <a:t> </a:t>
            </a:r>
            <a:r>
              <a:rPr lang="en-US" sz="2000" dirty="0" smtClean="0">
                <a:solidFill>
                  <a:srgbClr val="000000"/>
                </a:solidFill>
                <a:latin typeface="Consolas" panose="020B0609020204030204" pitchFamily="49" charset="0"/>
              </a:rPr>
              <a:t>M</a:t>
            </a:r>
            <a:r>
              <a:rPr lang="en-US" sz="100" dirty="0" smtClean="0">
                <a:solidFill>
                  <a:srgbClr val="000000"/>
                </a:solidFill>
                <a:latin typeface="Consolas" panose="020B0609020204030204" pitchFamily="49" charset="0"/>
              </a:rPr>
              <a:t> </a:t>
            </a:r>
            <a:r>
              <a:rPr lang="en-US" sz="2000" dirty="0" smtClean="0">
                <a:solidFill>
                  <a:srgbClr val="000000"/>
                </a:solidFill>
                <a:latin typeface="Consolas" panose="020B0609020204030204" pitchFamily="49" charset="0"/>
              </a:rPr>
              <a:t>L</a:t>
            </a:r>
            <a:r>
              <a:rPr lang="en-US" sz="2000" dirty="0" smtClean="0">
                <a:solidFill>
                  <a:srgbClr val="000000"/>
                </a:solidFill>
                <a:latin typeface="+mn-lt"/>
              </a:rPr>
              <a:t> </a:t>
            </a:r>
            <a:r>
              <a:rPr lang="en-US" sz="2000" dirty="0">
                <a:solidFill>
                  <a:srgbClr val="000000"/>
                </a:solidFill>
                <a:latin typeface="+mn-lt"/>
              </a:rPr>
              <a:t>activity diagram for the general </a:t>
            </a:r>
            <a:r>
              <a:rPr lang="en-US" sz="2000" dirty="0">
                <a:solidFill>
                  <a:srgbClr val="000000"/>
                </a:solidFill>
                <a:latin typeface="Consolas" panose="020B0609020204030204" pitchFamily="49" charset="0"/>
              </a:rPr>
              <a:t>switch</a:t>
            </a:r>
            <a:r>
              <a:rPr lang="en-US" sz="2000" dirty="0">
                <a:solidFill>
                  <a:srgbClr val="000000"/>
                </a:solidFill>
                <a:latin typeface="+mn-lt"/>
              </a:rPr>
              <a:t> multiple-selection statement.</a:t>
            </a:r>
          </a:p>
          <a:p>
            <a:pPr eaLnBrk="1" hangingPunct="1">
              <a:defRPr/>
            </a:pPr>
            <a:r>
              <a:rPr lang="en-US" sz="2000" dirty="0">
                <a:solidFill>
                  <a:srgbClr val="000000"/>
                </a:solidFill>
                <a:latin typeface="+mn-lt"/>
              </a:rPr>
              <a:t>Most </a:t>
            </a:r>
            <a:r>
              <a:rPr lang="en-US" sz="2000" dirty="0">
                <a:solidFill>
                  <a:srgbClr val="000000"/>
                </a:solidFill>
                <a:latin typeface="Consolas" panose="020B0609020204030204" pitchFamily="49" charset="0"/>
              </a:rPr>
              <a:t>switch</a:t>
            </a:r>
            <a:r>
              <a:rPr lang="en-US" sz="2000" dirty="0">
                <a:solidFill>
                  <a:srgbClr val="000000"/>
                </a:solidFill>
                <a:latin typeface="+mn-lt"/>
              </a:rPr>
              <a:t> statements use a </a:t>
            </a:r>
            <a:r>
              <a:rPr lang="en-US" sz="2000" dirty="0">
                <a:solidFill>
                  <a:srgbClr val="000000"/>
                </a:solidFill>
                <a:latin typeface="Consolas" panose="020B0609020204030204" pitchFamily="49" charset="0"/>
              </a:rPr>
              <a:t>break</a:t>
            </a:r>
            <a:r>
              <a:rPr lang="en-US" sz="2000" dirty="0">
                <a:solidFill>
                  <a:srgbClr val="000000"/>
                </a:solidFill>
                <a:latin typeface="+mn-lt"/>
              </a:rPr>
              <a:t> in each </a:t>
            </a:r>
            <a:r>
              <a:rPr lang="en-US" sz="2000" dirty="0">
                <a:solidFill>
                  <a:srgbClr val="000000"/>
                </a:solidFill>
                <a:latin typeface="Consolas" panose="020B0609020204030204" pitchFamily="49" charset="0"/>
              </a:rPr>
              <a:t>case</a:t>
            </a:r>
            <a:r>
              <a:rPr lang="en-US" sz="2000" dirty="0">
                <a:solidFill>
                  <a:srgbClr val="000000"/>
                </a:solidFill>
                <a:latin typeface="+mn-lt"/>
              </a:rPr>
              <a:t> to terminate the </a:t>
            </a:r>
            <a:r>
              <a:rPr lang="en-US" sz="2000" dirty="0">
                <a:solidFill>
                  <a:srgbClr val="000000"/>
                </a:solidFill>
                <a:latin typeface="Consolas" panose="020B0609020204030204" pitchFamily="49" charset="0"/>
              </a:rPr>
              <a:t>switch</a:t>
            </a:r>
            <a:r>
              <a:rPr lang="en-US" sz="2000" dirty="0">
                <a:solidFill>
                  <a:srgbClr val="000000"/>
                </a:solidFill>
                <a:latin typeface="+mn-lt"/>
              </a:rPr>
              <a:t> statement after processing the </a:t>
            </a:r>
            <a:r>
              <a:rPr lang="en-US" sz="2000" dirty="0">
                <a:solidFill>
                  <a:srgbClr val="000000"/>
                </a:solidFill>
                <a:latin typeface="Consolas" panose="020B0609020204030204" pitchFamily="49" charset="0"/>
              </a:rPr>
              <a:t>case</a:t>
            </a:r>
            <a:r>
              <a:rPr lang="en-US" sz="2000" dirty="0">
                <a:solidFill>
                  <a:srgbClr val="000000"/>
                </a:solidFill>
                <a:latin typeface="+mn-lt"/>
              </a:rPr>
              <a:t>.</a:t>
            </a:r>
          </a:p>
          <a:p>
            <a:pPr eaLnBrk="1" hangingPunct="1">
              <a:defRPr/>
            </a:pPr>
            <a:r>
              <a:rPr lang="en-US" sz="2000" dirty="0" smtClean="0">
                <a:solidFill>
                  <a:srgbClr val="000000"/>
                </a:solidFill>
                <a:latin typeface="+mn-lt"/>
              </a:rPr>
              <a:t>Figure 5.12 </a:t>
            </a:r>
            <a:r>
              <a:rPr lang="en-US" sz="2000" dirty="0">
                <a:solidFill>
                  <a:srgbClr val="000000"/>
                </a:solidFill>
                <a:latin typeface="+mn-lt"/>
              </a:rPr>
              <a:t>emphasizes this by </a:t>
            </a:r>
            <a:r>
              <a:rPr lang="en-US" sz="2000" dirty="0" smtClean="0">
                <a:solidFill>
                  <a:srgbClr val="000000"/>
                </a:solidFill>
                <a:latin typeface="+mn-lt"/>
              </a:rPr>
              <a:t>including </a:t>
            </a:r>
            <a:r>
              <a:rPr lang="en-US" sz="2000" dirty="0" smtClean="0">
                <a:solidFill>
                  <a:srgbClr val="000000"/>
                </a:solidFill>
                <a:latin typeface="Consolas" panose="020B0609020204030204" pitchFamily="49" charset="0"/>
              </a:rPr>
              <a:t>break</a:t>
            </a:r>
            <a:r>
              <a:rPr lang="en-US" sz="2000" dirty="0" smtClean="0">
                <a:solidFill>
                  <a:srgbClr val="000000"/>
                </a:solidFill>
                <a:latin typeface="+mn-lt"/>
              </a:rPr>
              <a:t> statements </a:t>
            </a:r>
            <a:r>
              <a:rPr lang="en-US" sz="2000" dirty="0">
                <a:solidFill>
                  <a:srgbClr val="000000"/>
                </a:solidFill>
                <a:latin typeface="+mn-lt"/>
              </a:rPr>
              <a:t>in the activity diagram</a:t>
            </a:r>
            <a:r>
              <a:rPr lang="en-US" sz="2000" dirty="0" smtClean="0">
                <a:solidFill>
                  <a:srgbClr val="000000"/>
                </a:solidFill>
                <a:latin typeface="+mn-lt"/>
              </a:rPr>
              <a:t>.</a:t>
            </a:r>
            <a:endParaRPr lang="en-US" sz="2000" dirty="0">
              <a:solidFill>
                <a:srgbClr val="000000"/>
              </a:solidFill>
              <a:latin typeface="+mn-lt"/>
            </a:endParaRPr>
          </a:p>
          <a:p>
            <a:pPr eaLnBrk="1" hangingPunct="1">
              <a:defRPr/>
            </a:pPr>
            <a:r>
              <a:rPr lang="en-US" sz="2000" dirty="0">
                <a:solidFill>
                  <a:srgbClr val="000000"/>
                </a:solidFill>
                <a:latin typeface="+mn-lt"/>
              </a:rPr>
              <a:t>Without the </a:t>
            </a:r>
            <a:r>
              <a:rPr lang="en-US" sz="2000" dirty="0">
                <a:solidFill>
                  <a:srgbClr val="000000"/>
                </a:solidFill>
                <a:latin typeface="Consolas" panose="020B0609020204030204" pitchFamily="49" charset="0"/>
              </a:rPr>
              <a:t>break</a:t>
            </a:r>
            <a:r>
              <a:rPr lang="en-US" sz="2000" dirty="0">
                <a:solidFill>
                  <a:srgbClr val="000000"/>
                </a:solidFill>
                <a:latin typeface="+mn-lt"/>
              </a:rPr>
              <a:t> statement, control would not transfer to the first statement after the </a:t>
            </a:r>
            <a:r>
              <a:rPr lang="en-US" sz="2000" dirty="0">
                <a:solidFill>
                  <a:srgbClr val="000000"/>
                </a:solidFill>
                <a:latin typeface="Consolas" panose="020B0609020204030204" pitchFamily="49" charset="0"/>
              </a:rPr>
              <a:t>switch</a:t>
            </a:r>
            <a:r>
              <a:rPr lang="en-US" sz="2000" dirty="0">
                <a:solidFill>
                  <a:srgbClr val="000000"/>
                </a:solidFill>
                <a:latin typeface="+mn-lt"/>
              </a:rPr>
              <a:t> statement after a </a:t>
            </a:r>
            <a:r>
              <a:rPr lang="en-US" sz="2000" dirty="0">
                <a:solidFill>
                  <a:srgbClr val="000000"/>
                </a:solidFill>
                <a:latin typeface="Consolas" panose="020B0609020204030204" pitchFamily="49" charset="0"/>
              </a:rPr>
              <a:t>case</a:t>
            </a:r>
            <a:r>
              <a:rPr lang="en-US" sz="2000" dirty="0">
                <a:solidFill>
                  <a:srgbClr val="000000"/>
                </a:solidFill>
                <a:latin typeface="+mn-lt"/>
              </a:rPr>
              <a:t> is processed.</a:t>
            </a:r>
          </a:p>
          <a:p>
            <a:pPr eaLnBrk="1" hangingPunct="1">
              <a:defRPr/>
            </a:pPr>
            <a:r>
              <a:rPr lang="en-US" sz="2000" dirty="0">
                <a:solidFill>
                  <a:srgbClr val="000000"/>
                </a:solidFill>
                <a:latin typeface="+mn-lt"/>
              </a:rPr>
              <a:t>Instead, control would transfer to the next </a:t>
            </a:r>
            <a:r>
              <a:rPr lang="en-US" sz="2000" dirty="0">
                <a:solidFill>
                  <a:srgbClr val="000000"/>
                </a:solidFill>
                <a:latin typeface="Consolas" panose="020B0609020204030204" pitchFamily="49" charset="0"/>
              </a:rPr>
              <a:t>case</a:t>
            </a:r>
            <a:r>
              <a:rPr lang="en-US" sz="2000" dirty="0">
                <a:solidFill>
                  <a:srgbClr val="000000"/>
                </a:solidFill>
                <a:latin typeface="+mn-lt"/>
              </a:rPr>
              <a:t>’s actions</a:t>
            </a:r>
            <a:r>
              <a:rPr lang="en-US" sz="2000" dirty="0" smtClean="0">
                <a:solidFill>
                  <a:srgbClr val="000000"/>
                </a:solidFill>
                <a:latin typeface="+mn-lt"/>
              </a:rPr>
              <a:t>.</a:t>
            </a:r>
            <a:endParaRPr lang="en-US" sz="2000" dirty="0">
              <a:solidFill>
                <a:srgbClr val="000000"/>
              </a:solidFill>
              <a:latin typeface="+mn-lt"/>
            </a:endParaRPr>
          </a:p>
          <a:p>
            <a:pPr eaLnBrk="1" hangingPunct="1">
              <a:defRPr/>
            </a:pPr>
            <a:r>
              <a:rPr lang="en-US" sz="2000" dirty="0">
                <a:solidFill>
                  <a:srgbClr val="000000"/>
                </a:solidFill>
                <a:latin typeface="+mn-lt"/>
              </a:rPr>
              <a:t>The diagram makes it clear that the </a:t>
            </a:r>
            <a:r>
              <a:rPr lang="en-US" sz="2000" dirty="0">
                <a:solidFill>
                  <a:srgbClr val="000000"/>
                </a:solidFill>
                <a:latin typeface="Consolas" panose="020B0609020204030204" pitchFamily="49" charset="0"/>
              </a:rPr>
              <a:t>break</a:t>
            </a:r>
            <a:r>
              <a:rPr lang="en-US" sz="2000" dirty="0">
                <a:solidFill>
                  <a:srgbClr val="000000"/>
                </a:solidFill>
                <a:latin typeface="+mn-lt"/>
              </a:rPr>
              <a:t> statement at the end of a </a:t>
            </a:r>
            <a:r>
              <a:rPr lang="en-US" sz="2000" dirty="0">
                <a:solidFill>
                  <a:srgbClr val="000000"/>
                </a:solidFill>
                <a:latin typeface="Consolas" panose="020B0609020204030204" pitchFamily="49" charset="0"/>
              </a:rPr>
              <a:t>case</a:t>
            </a:r>
            <a:r>
              <a:rPr lang="en-US" sz="2000" dirty="0">
                <a:solidFill>
                  <a:srgbClr val="000000"/>
                </a:solidFill>
                <a:latin typeface="+mn-lt"/>
              </a:rPr>
              <a:t> causes control to exit the </a:t>
            </a:r>
            <a:r>
              <a:rPr lang="en-US" sz="2000" dirty="0">
                <a:solidFill>
                  <a:srgbClr val="000000"/>
                </a:solidFill>
                <a:latin typeface="Consolas" panose="020B0609020204030204" pitchFamily="49" charset="0"/>
              </a:rPr>
              <a:t>switch</a:t>
            </a:r>
            <a:r>
              <a:rPr lang="en-US" sz="2000" dirty="0">
                <a:solidFill>
                  <a:srgbClr val="000000"/>
                </a:solidFill>
                <a:latin typeface="+mn-lt"/>
              </a:rPr>
              <a:t> statement immediately</a:t>
            </a:r>
            <a:r>
              <a:rPr lang="en-US" sz="2000" dirty="0" smtClean="0">
                <a:solidFill>
                  <a:srgbClr val="000000"/>
                </a:solidFill>
                <a:latin typeface="+mn-lt"/>
              </a:rPr>
              <a:t>.</a:t>
            </a:r>
            <a:endParaRPr lang="en-US" sz="2000" dirty="0">
              <a:solidFill>
                <a:srgbClr val="000000"/>
              </a:solidFill>
              <a:latin typeface="+mn-lt"/>
            </a:endParaRPr>
          </a:p>
        </p:txBody>
      </p:sp>
    </p:spTree>
    <p:extLst>
      <p:ext uri="{BB962C8B-B14F-4D97-AF65-F5344CB8AC3E}">
        <p14:creationId xmlns:p14="http://schemas.microsoft.com/office/powerpoint/2010/main" val="2950830906"/>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9570</TotalTime>
  <Words>7036</Words>
  <Application>Microsoft Office PowerPoint</Application>
  <PresentationFormat>On-screen Show (4:3)</PresentationFormat>
  <Paragraphs>537</Paragraphs>
  <Slides>140</Slides>
  <Notes>3</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140</vt:i4>
      </vt:variant>
    </vt:vector>
  </HeadingPairs>
  <TitlesOfParts>
    <vt:vector size="150" baseType="lpstr">
      <vt:lpstr>Arial</vt:lpstr>
      <vt:lpstr>Arial (Body)</vt:lpstr>
      <vt:lpstr>Consolas</vt:lpstr>
      <vt:lpstr>Noto Sans Symbols</vt:lpstr>
      <vt:lpstr>Times New Roman</vt:lpstr>
      <vt:lpstr>Verdana</vt:lpstr>
      <vt:lpstr>Wingdings 3</vt:lpstr>
      <vt:lpstr>508 Lecture</vt:lpstr>
      <vt:lpstr>1_508 Lecture</vt:lpstr>
      <vt:lpstr>Equation</vt:lpstr>
      <vt:lpstr>C++ How to Program: Introducing the New C++14 Standard</vt:lpstr>
      <vt:lpstr>Learning Objectives (1 of 2)</vt:lpstr>
      <vt:lpstr>Learning Objectives (2 of 2)</vt:lpstr>
      <vt:lpstr>Outline (1 of 3)</vt:lpstr>
      <vt:lpstr>Outline (2 of 3)</vt:lpstr>
      <vt:lpstr>Outline (3 of 3)</vt:lpstr>
      <vt:lpstr>5.1 Introduction (1 of 2)</vt:lpstr>
      <vt:lpstr>5.1 Introduction (2 of 2)</vt:lpstr>
      <vt:lpstr>5.2 Essentials of Counter-Controlled Iteration (1 of 2)</vt:lpstr>
      <vt:lpstr>5.2 Essentials of Counter-Controlled Iteration (2 of 2)</vt:lpstr>
      <vt:lpstr>Figure 5.1 Counter-Controlled Iteration with the While Iteration Statement</vt:lpstr>
      <vt:lpstr>Error-Prevention Tip 5.1</vt:lpstr>
      <vt:lpstr>5.3 For Iteration Statement (1 of 8)</vt:lpstr>
      <vt:lpstr>Figure 5.2 Counter-Controlled Iteration with the for Iteration Statement</vt:lpstr>
      <vt:lpstr>Common Programming Error 5.1</vt:lpstr>
      <vt:lpstr>Error-Prevention Tip 5.2</vt:lpstr>
      <vt:lpstr>Error-Prevention Tip 5.3</vt:lpstr>
      <vt:lpstr>5.3 For Iteration Statement (2 of 8)</vt:lpstr>
      <vt:lpstr>Figure 5.3 For Statement Header Components</vt:lpstr>
      <vt:lpstr>5.3 For Iteration Statement (3 of 8)</vt:lpstr>
      <vt:lpstr>5.3 For Iteration Statement (4 of 8)</vt:lpstr>
      <vt:lpstr>Common Programming Error 5.2</vt:lpstr>
      <vt:lpstr>5.3 For Iteration Statement (5 of 8)</vt:lpstr>
      <vt:lpstr>5.3 For Iteration Statement (6 of 8)</vt:lpstr>
      <vt:lpstr>Common Programming Error 5.3</vt:lpstr>
      <vt:lpstr>Error-Prevention Tip 5.4</vt:lpstr>
      <vt:lpstr>5.3 For Iteration Statement (7 of 8)</vt:lpstr>
      <vt:lpstr>Error-Prevention Tip 5.5</vt:lpstr>
      <vt:lpstr>5.3 For Iteration Statement (8 of 8)</vt:lpstr>
      <vt:lpstr>Figure 5.4 U M L Activity Diagram for the for Statement in Figure 5.2 See Slide 14</vt:lpstr>
      <vt:lpstr>5.4 Examples Using the for Statement (1 of 2)</vt:lpstr>
      <vt:lpstr>5.4 Examples Using the for Statement (2 of 2)</vt:lpstr>
      <vt:lpstr>Common Programming Error 5.4</vt:lpstr>
      <vt:lpstr>Common Programming Error 5.5</vt:lpstr>
      <vt:lpstr>5.5 Application: Summing Even Integers</vt:lpstr>
      <vt:lpstr>Figure 5.5 Summing Integers with the for Statement</vt:lpstr>
      <vt:lpstr>Good Programming Practice 5.1</vt:lpstr>
      <vt:lpstr>Good Programming Practice 5.2</vt:lpstr>
      <vt:lpstr>5.6 Application: Compound-Interest Calculations (1 of 11)</vt:lpstr>
      <vt:lpstr>Figure 5.6 Compound-Interest Calculations with For (1 of 2)</vt:lpstr>
      <vt:lpstr>Figure 5.6 Compound-Interest Calculations with For (2 of 2)</vt:lpstr>
      <vt:lpstr>5.6 Application: Compound-Interest Calculations (2 of 11)</vt:lpstr>
      <vt:lpstr>5.6 Application: Compound-Interest Calculations (3 of 11)</vt:lpstr>
      <vt:lpstr>5.6 Application: Compound-Interest Calculations (4 of 11)</vt:lpstr>
      <vt:lpstr>Performance Tip 5.1</vt:lpstr>
      <vt:lpstr>5.6 Application: Compound-Interest Calculations (5 of 11)</vt:lpstr>
      <vt:lpstr>5.6 Application: Compound-Interest Calculations (6 of 11)</vt:lpstr>
      <vt:lpstr>5.6 Application: Compound-Interest Calculations (7 of 11)</vt:lpstr>
      <vt:lpstr>Common Programming Error 5.6</vt:lpstr>
      <vt:lpstr>5.6 Application: Compound-Interest Calculations (8 of 11)</vt:lpstr>
      <vt:lpstr>5.6 Application: Compound-Interest Calculations (9 of 11)</vt:lpstr>
      <vt:lpstr>5.6 Application: Compound-Interest Calculations (10 of 11)</vt:lpstr>
      <vt:lpstr>Error-Prevention Tip 5.6</vt:lpstr>
      <vt:lpstr>5.6 Application: Compound-Interest Calculations (11 of 11)</vt:lpstr>
      <vt:lpstr>5.7 Integer-Based Monetary Calculations with Class DollarAmount (1 of 22)</vt:lpstr>
      <vt:lpstr>5.7 Integer-Based Monetary Calculations with Class DollarAmount (2 of 22)</vt:lpstr>
      <vt:lpstr>5.7 Integer-Based Monetary Calculations with Class DollarAmount (3 of 22)</vt:lpstr>
      <vt:lpstr>5.7 Integer-Based Monetary Calculations with Class DollarAmount (4 of 22)</vt:lpstr>
      <vt:lpstr>5.7 Integer-Based Monetary Calculations with Class DollarAmount (5 of 22)</vt:lpstr>
      <vt:lpstr>5.7 Integer-Based Monetary Calculations with Class DollarAmount (6 of 22)</vt:lpstr>
      <vt:lpstr>5.7 Integer-Based Monetary Calculations with Class DollarAmount (7 of 22)</vt:lpstr>
      <vt:lpstr>Figure 5.7 Compound-Interest Calculations with Class DollarAmount and Integers (1 of 4)</vt:lpstr>
      <vt:lpstr>Figure 5.7 Compound-Interest Calculations with Class DollarAmount and Integers (2 of 4)</vt:lpstr>
      <vt:lpstr>Figure 5.7 Compound-Interest Calculations with Class DollarAmount and Integers (3 of 4)</vt:lpstr>
      <vt:lpstr>Figure 5.7 Compound-Interest Calculations with Class DollarAmount and Integers (4 of 4)</vt:lpstr>
      <vt:lpstr>5.7 Integer-Based Monetary Calculations with Class DollarAmount (8 of 22)</vt:lpstr>
      <vt:lpstr>5.7 Integer-Based Monetary Calculations with Class DollarAmount (9 of 22)</vt:lpstr>
      <vt:lpstr>5.7 Integer-Based Monetary Calculations with Class DollarAmount (10 of 22)</vt:lpstr>
      <vt:lpstr>Figure 5.8 DollarAmount Class Stores Dollar Amounts as Whole Numbers of Pennies (1 of 2)</vt:lpstr>
      <vt:lpstr>Figure 5.8 DollarAmount Class Stores Dollar Amounts as Whole Numbers of Pennies (2 of 2)</vt:lpstr>
      <vt:lpstr>5.7 Integer-Based Monetary Calculations with Class DollarAmount (11 of 22)</vt:lpstr>
      <vt:lpstr>5.7 Integer-Based Monetary Calculations with Class DollarAmount (12 of 22)</vt:lpstr>
      <vt:lpstr>5.7 Integer-Based Monetary Calculations with Class DollarAmount (13 of 22)</vt:lpstr>
      <vt:lpstr>5.7 Integer-Based Monetary Calculations with Class DollarAmount (14 of 22)</vt:lpstr>
      <vt:lpstr>5.7 Integer-Based Monetary Calculations with Class DollarAmount (15 of 22)</vt:lpstr>
      <vt:lpstr>5.7 Integer-Based Monetary Calculations with Class DollarAmount (16 of 22)</vt:lpstr>
      <vt:lpstr>5.7 Integer-Based Monetary Calculations with Class DollarAmount (17 of 22)</vt:lpstr>
      <vt:lpstr>5.7 Integer-Based Monetary Calculations with Class DollarAmount (18 of 22)</vt:lpstr>
      <vt:lpstr>5.7 Integer-Based Monetary Calculations with Class DollarAmount (19 of 22)</vt:lpstr>
      <vt:lpstr>5.7 Integer-Based Monetary Calculations with Class DollarAmount (20 of 22)</vt:lpstr>
      <vt:lpstr>5.7 Integer-Based Monetary Calculations with Class DollarAmount (21 of 22)</vt:lpstr>
      <vt:lpstr>5.7 Integer-Based Monetary Calculations with Class DollarAmount (22 of 22)</vt:lpstr>
      <vt:lpstr>5.8 Do…While Iteration Statement (1 of 2)</vt:lpstr>
      <vt:lpstr>Figure 5.9 Do…While Iteration Statement</vt:lpstr>
      <vt:lpstr>5.8 Do…While Iteration Statement (2 of 2)</vt:lpstr>
      <vt:lpstr>Figure 5.10 Do…While Iteration Statement U M L Activity Diagram</vt:lpstr>
      <vt:lpstr>5.9 Switch Multiple-Selection Statement (1 of 8)</vt:lpstr>
      <vt:lpstr>Figure 5.11 Using a Switch Statement to Count Letter Grades (1 of 3)</vt:lpstr>
      <vt:lpstr>Figure 5.11 Using a Switch Statement to Count Letter Grades (2 of 3)</vt:lpstr>
      <vt:lpstr>Figure 5.11 Using a Switch Statement to Count Letter Grades (3 of 3)</vt:lpstr>
      <vt:lpstr>5.9 Switch Multiple-Selection Statement (2 of 8)</vt:lpstr>
      <vt:lpstr>5.9 Switch Multiple-Selection Statement (3 of 8)</vt:lpstr>
      <vt:lpstr>Portability Tip 5.1</vt:lpstr>
      <vt:lpstr>5.9 Switch Multiple-Selection Statement (4 of 8)</vt:lpstr>
      <vt:lpstr>5.9 Switch Multiple-Selection Statement (5 of 8)</vt:lpstr>
      <vt:lpstr>Common Programming Error 5.7</vt:lpstr>
      <vt:lpstr>5.9 Switch Multiple-Selection Statement (6 of 8)</vt:lpstr>
      <vt:lpstr>Error-Prevention Tip 5.7</vt:lpstr>
      <vt:lpstr>5.9 Switch Multiple-Selection Statement (7 of 8)</vt:lpstr>
      <vt:lpstr>Figure 5.12 Switch Multiple-Selection Statement U M L Activity Diagram with Break Statements</vt:lpstr>
      <vt:lpstr>Error-Prevention Tip 5.8</vt:lpstr>
      <vt:lpstr>Good Programming Practice 5.3</vt:lpstr>
      <vt:lpstr>5.9 Switch Multiple-Selection Statement (8 of 8)</vt:lpstr>
      <vt:lpstr>5.10 Break and Continue Statements</vt:lpstr>
      <vt:lpstr>5.10.1 Break Statement</vt:lpstr>
      <vt:lpstr>Figure 5.13 Break Statement Exiting a for Statement</vt:lpstr>
      <vt:lpstr>5.10.2 Continue Statement</vt:lpstr>
      <vt:lpstr>Figure 5.14 Continue Statement Terminating an Iteration of a for Statement</vt:lpstr>
      <vt:lpstr>Software Engineering Observation 5.1</vt:lpstr>
      <vt:lpstr>Software Engineering Observation 5.2</vt:lpstr>
      <vt:lpstr>5.11 Logical Operators (1 of 2)</vt:lpstr>
      <vt:lpstr>5.11.1 Logical and (&amp;&amp;) Operator</vt:lpstr>
      <vt:lpstr>5.11 Logical Operators (2 of 2)</vt:lpstr>
      <vt:lpstr>Figure 5.15 &amp;&amp; (Logical and) Operator Truth Table</vt:lpstr>
      <vt:lpstr>5.11.2 Logical or (||) Operator</vt:lpstr>
      <vt:lpstr>Figure 5.16 || (Logical or) Operator Truth Table</vt:lpstr>
      <vt:lpstr>5.11.3 Short-Circuit Evaluation</vt:lpstr>
      <vt:lpstr>Common Programming Error 5.8</vt:lpstr>
      <vt:lpstr>5.11.4 Logical Negation (!) Operator</vt:lpstr>
      <vt:lpstr>Figure 5.17 ! (Logical Negation) Operator Truth Table</vt:lpstr>
      <vt:lpstr>5.11.5 Logical Operators Example (1 of 2)</vt:lpstr>
      <vt:lpstr>Figure 5.18 Logical Operators (1 of 2)</vt:lpstr>
      <vt:lpstr>Figure 5.18 Logical Operators (2 of 2)</vt:lpstr>
      <vt:lpstr>5.11.5 Logical Operators Example (2 of 2)</vt:lpstr>
      <vt:lpstr>Figure 5.19 Operator Precedence and Associativity</vt:lpstr>
      <vt:lpstr>5.12 Confusing the Equality (==) and Assignment (=) Operators (1 of 2)</vt:lpstr>
      <vt:lpstr>5.12 Confusing the Equality (==) and Assignment (=) Operators (2 of 2)</vt:lpstr>
      <vt:lpstr>Error-Prevention Tip 5.9</vt:lpstr>
      <vt:lpstr>Common Programming Error 5.9</vt:lpstr>
      <vt:lpstr>Error-Prevention Tip 5.10</vt:lpstr>
      <vt:lpstr>5.13 Structured Programming Summary (1 of 2)</vt:lpstr>
      <vt:lpstr>Figure 5.20 C++’s Single-Entry/Single-Exit Sequence, Selection and Iteration Statements (1 of 2)</vt:lpstr>
      <vt:lpstr>Figure 5.20 C++’s Single-Entry/Single-Exit Sequence, Selection and Iteration Statements (2 of 2)</vt:lpstr>
      <vt:lpstr>5.13 Structured Programming Summary (2 of 2)</vt:lpstr>
      <vt:lpstr>Figure 5.21 Rules for Forming Structured Programs</vt:lpstr>
      <vt:lpstr>Figure 5.22 Simplest Activity Diagram</vt:lpstr>
      <vt:lpstr>Figure 5.23 Repeatedly Applying Rule 2 of Figure 5.21 to the Simplest Activity Diagram</vt:lpstr>
      <vt:lpstr>Figure 5.24 Repeatedly Applying Rule 3 of Figure 5.21 to the Simplest Activity Diagram</vt:lpstr>
      <vt:lpstr>Figure 5.25 “Unstructured” Activity Diagram</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How to Program: Introducing the New C++14 Standard, 10e</dc:title>
  <dc:subject>Computer Science</dc:subject>
  <dc:creator>Paul Deitel/Harvey Deitel</dc:creator>
  <cp:keywords>C++ How to Program</cp:keywords>
  <cp:lastModifiedBy>Windows User</cp:lastModifiedBy>
  <cp:revision>1334</cp:revision>
  <dcterms:modified xsi:type="dcterms:W3CDTF">2018-04-17T09:17:28Z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